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7" r:id="rId2"/>
    <p:sldId id="299" r:id="rId3"/>
    <p:sldId id="295" r:id="rId4"/>
    <p:sldId id="290" r:id="rId5"/>
    <p:sldId id="307" r:id="rId6"/>
    <p:sldId id="308" r:id="rId7"/>
    <p:sldId id="331" r:id="rId8"/>
    <p:sldId id="296" r:id="rId9"/>
    <p:sldId id="291" r:id="rId10"/>
    <p:sldId id="294" r:id="rId11"/>
    <p:sldId id="317" r:id="rId12"/>
    <p:sldId id="297" r:id="rId13"/>
    <p:sldId id="322" r:id="rId14"/>
    <p:sldId id="325" r:id="rId15"/>
    <p:sldId id="323" r:id="rId16"/>
    <p:sldId id="306" r:id="rId17"/>
    <p:sldId id="311" r:id="rId18"/>
    <p:sldId id="326" r:id="rId19"/>
    <p:sldId id="288" r:id="rId20"/>
    <p:sldId id="298" r:id="rId21"/>
    <p:sldId id="327" r:id="rId22"/>
    <p:sldId id="330" r:id="rId23"/>
    <p:sldId id="328" r:id="rId24"/>
    <p:sldId id="301" r:id="rId25"/>
    <p:sldId id="300" r:id="rId26"/>
    <p:sldId id="292" r:id="rId27"/>
    <p:sldId id="315" r:id="rId28"/>
    <p:sldId id="313" r:id="rId29"/>
    <p:sldId id="334" r:id="rId30"/>
    <p:sldId id="289" r:id="rId31"/>
    <p:sldId id="312" r:id="rId32"/>
    <p:sldId id="316" r:id="rId33"/>
    <p:sldId id="320" r:id="rId34"/>
    <p:sldId id="318" r:id="rId35"/>
    <p:sldId id="319" r:id="rId36"/>
    <p:sldId id="303" r:id="rId37"/>
    <p:sldId id="304" r:id="rId38"/>
    <p:sldId id="332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1pPr>
    <a:lvl2pPr marL="0" marR="0" indent="4572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2pPr>
    <a:lvl3pPr marL="0" marR="0" indent="9144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3pPr>
    <a:lvl4pPr marL="0" marR="0" indent="13716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4pPr>
    <a:lvl5pPr marL="0" marR="0" indent="18288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5pPr>
    <a:lvl6pPr marL="0" marR="0" indent="22860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6pPr>
    <a:lvl7pPr marL="0" marR="0" indent="27432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7pPr>
    <a:lvl8pPr marL="0" marR="0" indent="32004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8pPr>
    <a:lvl9pPr marL="0" marR="0" indent="3657600" algn="l" defTabSz="914400" rtl="0" fontAlgn="auto" latinLnBrk="0" hangingPunct="0">
      <a:lnSpc>
        <a:spcPct val="90000"/>
      </a:lnSpc>
      <a:spcBef>
        <a:spcPts val="100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95959"/>
        </a:solidFill>
        <a:effectLst/>
        <a:uFillTx/>
        <a:latin typeface="Open Sans Light"/>
        <a:ea typeface="Open Sans Light"/>
        <a:cs typeface="Open Sans Light"/>
        <a:sym typeface="Open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B3DBCC"/>
    <a:srgbClr val="766793"/>
    <a:srgbClr val="E1D5E7"/>
    <a:srgbClr val="B0E3E6"/>
    <a:srgbClr val="D5E8D4"/>
    <a:srgbClr val="DAE8FC"/>
    <a:srgbClr val="B1DDF0"/>
    <a:srgbClr val="99FFCC"/>
    <a:srgbClr val="140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C"/>
          </a:solidFill>
        </a:fill>
      </a:tcStyle>
    </a:wholeTbl>
    <a:band2H>
      <a:tcTxStyle/>
      <a:tcStyle>
        <a:tcBdr/>
        <a:fill>
          <a:solidFill>
            <a:srgbClr val="E7E6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BD6"/>
          </a:solidFill>
        </a:fill>
      </a:tcStyle>
    </a:wholeTbl>
    <a:band2H>
      <a:tcTxStyle/>
      <a:tcStyle>
        <a:tcBdr/>
        <a:fill>
          <a:solidFill>
            <a:srgbClr val="E8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0EB"/>
          </a:solidFill>
        </a:fill>
      </a:tcStyle>
    </a:wholeTbl>
    <a:band2H>
      <a:tcTxStyle/>
      <a:tcStyle>
        <a:tcBdr/>
        <a:fill>
          <a:solidFill>
            <a:srgbClr val="EAE9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6641" autoAdjust="0"/>
  </p:normalViewPr>
  <p:slideViewPr>
    <p:cSldViewPr snapToGrid="0">
      <p:cViewPr varScale="1">
        <p:scale>
          <a:sx n="115" d="100"/>
          <a:sy n="115" d="100"/>
        </p:scale>
        <p:origin x="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80577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https://www.theverge.com/2021/10/26/22738125/adobe-photoshop-illustrator-web-announced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820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670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 not yet ready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4627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 not yet ready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4619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PODCast</a:t>
            </a:r>
            <a:r>
              <a:rPr lang="en-US" dirty="0"/>
              <a:t> app has it all: MAUI app, </a:t>
            </a:r>
            <a:r>
              <a:rPr lang="en-US" dirty="0" err="1"/>
              <a:t>WebAssembly</a:t>
            </a:r>
            <a:r>
              <a:rPr lang="en-US" dirty="0"/>
              <a:t> app, Minimal API’s, </a:t>
            </a:r>
            <a:r>
              <a:rPr lang="en-US" dirty="0" err="1"/>
              <a:t>SignalR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891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Transitive dependencies!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 / Web are containers and compose other building blocks</a:t>
            </a:r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5594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Delft, The Netherlands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250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oorpagina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524000" y="1142416"/>
            <a:ext cx="9144000" cy="2387601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chemeClr val="accent5">
                    <a:lumOff val="-698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1524000" y="3622090"/>
            <a:ext cx="9144000" cy="16557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37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4" y="4142282"/>
            <a:ext cx="3270873" cy="22896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2978150" y="3683000"/>
            <a:ext cx="45721" cy="4572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349750" y="3771900"/>
            <a:ext cx="45721" cy="4572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3822375" y="2790189"/>
            <a:ext cx="36001" cy="360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3927150" y="4132703"/>
            <a:ext cx="36001" cy="360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3962629" y="3263015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084462" y="3234214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4085395" y="4270547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psomming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 userDrawn="1"/>
        </p:nvSpPr>
        <p:spPr>
          <a:xfrm flipV="1">
            <a:off x="0" y="6169891"/>
            <a:ext cx="12192000" cy="688109"/>
          </a:xfrm>
          <a:custGeom>
            <a:avLst/>
            <a:gdLst>
              <a:gd name="connsiteX0" fmla="*/ 0 w 12192000"/>
              <a:gd name="connsiteY0" fmla="*/ 0 h 686783"/>
              <a:gd name="connsiteX1" fmla="*/ 12192000 w 12192000"/>
              <a:gd name="connsiteY1" fmla="*/ 0 h 686783"/>
              <a:gd name="connsiteX2" fmla="*/ 12192000 w 12192000"/>
              <a:gd name="connsiteY2" fmla="*/ 686783 h 686783"/>
              <a:gd name="connsiteX3" fmla="*/ 0 w 12192000"/>
              <a:gd name="connsiteY3" fmla="*/ 686783 h 686783"/>
              <a:gd name="connsiteX4" fmla="*/ 0 w 12192000"/>
              <a:gd name="connsiteY4" fmla="*/ 0 h 686783"/>
              <a:gd name="connsiteX0" fmla="*/ 0 w 12192000"/>
              <a:gd name="connsiteY0" fmla="*/ 0 h 688109"/>
              <a:gd name="connsiteX1" fmla="*/ 12192000 w 12192000"/>
              <a:gd name="connsiteY1" fmla="*/ 0 h 688109"/>
              <a:gd name="connsiteX2" fmla="*/ 12192000 w 12192000"/>
              <a:gd name="connsiteY2" fmla="*/ 686783 h 688109"/>
              <a:gd name="connsiteX3" fmla="*/ 9421091 w 12192000"/>
              <a:gd name="connsiteY3" fmla="*/ 688109 h 688109"/>
              <a:gd name="connsiteX4" fmla="*/ 0 w 12192000"/>
              <a:gd name="connsiteY4" fmla="*/ 686783 h 688109"/>
              <a:gd name="connsiteX5" fmla="*/ 0 w 12192000"/>
              <a:gd name="connsiteY5" fmla="*/ 0 h 68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8109">
                <a:moveTo>
                  <a:pt x="0" y="0"/>
                </a:moveTo>
                <a:lnTo>
                  <a:pt x="12192000" y="0"/>
                </a:lnTo>
                <a:lnTo>
                  <a:pt x="12192000" y="686783"/>
                </a:lnTo>
                <a:lnTo>
                  <a:pt x="9421091" y="688109"/>
                </a:lnTo>
                <a:lnTo>
                  <a:pt x="0" y="6867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0000"/>
              <a:lumOff val="4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V="1">
            <a:off x="5132293" y="983111"/>
            <a:ext cx="1927414" cy="45720"/>
          </a:xfrm>
          <a:prstGeom prst="rect">
            <a:avLst/>
          </a:prstGeom>
          <a:solidFill>
            <a:srgbClr val="AFAFA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body" sz="half" idx="1"/>
          </p:nvPr>
        </p:nvSpPr>
        <p:spPr>
          <a:xfrm>
            <a:off x="1237673" y="1178822"/>
            <a:ext cx="9614477" cy="4357954"/>
          </a:xfrm>
          <a:prstGeom prst="rect">
            <a:avLst/>
          </a:prstGeom>
        </p:spPr>
        <p:txBody>
          <a:bodyPr>
            <a:normAutofit/>
          </a:bodyPr>
          <a:lstStyle>
            <a:lvl1pPr marL="209550" indent="-209550" algn="l"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indent="-251459" algn="l"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indent="-279400" algn="l"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indent="-314325" algn="l"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indent="-314325" algn="l"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994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76679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B56A2FA3-374F-4E63-9E9C-2333832C5E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603" y="5457899"/>
            <a:ext cx="2293567" cy="1143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oor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1524000" y="1142416"/>
            <a:ext cx="9144000" cy="2387601"/>
          </a:xfrm>
          <a:prstGeom prst="rect">
            <a:avLst/>
          </a:prstGeom>
        </p:spPr>
        <p:txBody>
          <a:bodyPr anchor="b"/>
          <a:lstStyle>
            <a:lvl1pPr>
              <a:defRPr sz="4000">
                <a:solidFill>
                  <a:schemeClr val="accent5">
                    <a:lumOff val="-698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1524000" y="3622090"/>
            <a:ext cx="9144000" cy="16557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>
              <a:defRPr sz="2400">
                <a:solidFill>
                  <a:srgbClr val="69696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66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64" y="4142282"/>
            <a:ext cx="3270873" cy="228961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2978150" y="3683000"/>
            <a:ext cx="45721" cy="4572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349750" y="3771900"/>
            <a:ext cx="45721" cy="4572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3822375" y="2790189"/>
            <a:ext cx="36001" cy="360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3927150" y="4132703"/>
            <a:ext cx="36001" cy="360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962629" y="3263015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5084462" y="3234214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4085395" y="4270547"/>
            <a:ext cx="28801" cy="28801"/>
          </a:xfrm>
          <a:prstGeom prst="ellipse">
            <a:avLst/>
          </a:prstGeom>
          <a:solidFill>
            <a:srgbClr val="D9D9D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132293" y="936232"/>
            <a:ext cx="1927414" cy="45720"/>
          </a:xfrm>
          <a:prstGeom prst="rect">
            <a:avLst/>
          </a:prstGeom>
          <a:solidFill>
            <a:srgbClr val="AFAFA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0" y="6171217"/>
            <a:ext cx="12192000" cy="686783"/>
          </a:xfrm>
          <a:prstGeom prst="rect">
            <a:avLst/>
          </a:prstGeom>
          <a:solidFill>
            <a:srgbClr val="AFAFA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image1.png"/>
          <p:cNvPicPr>
            <a:picLocks noChangeAspect="1"/>
          </p:cNvPicPr>
          <p:nvPr/>
        </p:nvPicPr>
        <p:blipFill>
          <a:blip r:embed="rId5"/>
          <a:srcRect b="28955"/>
          <a:stretch>
            <a:fillRect/>
          </a:stretch>
        </p:blipFill>
        <p:spPr>
          <a:xfrm>
            <a:off x="9981394" y="5485608"/>
            <a:ext cx="2299840" cy="11437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1559261" y="413067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38200" y="1117600"/>
            <a:ext cx="10515600" cy="85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" name="Shape 8"/>
          <p:cNvSpPr/>
          <p:nvPr/>
        </p:nvSpPr>
        <p:spPr>
          <a:xfrm>
            <a:off x="1339846" y="2271501"/>
            <a:ext cx="4236201" cy="2517876"/>
          </a:xfrm>
          <a:prstGeom prst="rect">
            <a:avLst/>
          </a:prstGeom>
          <a:solidFill>
            <a:srgbClr val="9090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6615947" y="2271499"/>
            <a:ext cx="4236201" cy="2517876"/>
          </a:xfrm>
          <a:prstGeom prst="rect">
            <a:avLst/>
          </a:prstGeom>
          <a:solidFill>
            <a:srgbClr val="9090A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55">
            <a:extLst>
              <a:ext uri="{FF2B5EF4-FFF2-40B4-BE49-F238E27FC236}">
                <a16:creationId xmlns:a16="http://schemas.microsoft.com/office/drawing/2014/main" id="{8E152736-527E-4B3D-903E-B6B7C96DA140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6"/>
            <a:ext cx="10515600" cy="492211"/>
          </a:xfrm>
          <a:prstGeom prst="rect">
            <a:avLst/>
          </a:prstGeom>
        </p:spPr>
        <p:txBody>
          <a:bodyPr/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766793"/>
                </a:solidFill>
                <a:uFillTx/>
                <a:latin typeface="Roboto" pitchFamily="2" charset="0"/>
                <a:ea typeface="Roboto" pitchFamily="2" charset="0"/>
                <a:cs typeface="Roboto" pitchFamily="2" charset="0"/>
                <a:sym typeface="Roboto Light"/>
              </a:defRPr>
            </a:lvl1pPr>
            <a:lvl2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hangingPunct="1"/>
            <a:r>
              <a:rPr lang="nl-NL" dirty="0"/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9" r:id="rId3"/>
  </p:sldLayoutIdLst>
  <p:transition spd="med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" pitchFamily="2" charset="0"/>
          <a:ea typeface="Roboto" pitchFamily="2" charset="0"/>
          <a:cs typeface="Roboto" pitchFamily="2" charset="0"/>
          <a:sym typeface="Roboto Light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00" b="0" i="0" u="none" strike="noStrike" cap="none" spc="0" baseline="0">
          <a:ln>
            <a:noFill/>
          </a:ln>
          <a:solidFill>
            <a:schemeClr val="accent5"/>
          </a:solidFill>
          <a:uFillTx/>
          <a:latin typeface="Roboto Light"/>
          <a:ea typeface="Roboto Light"/>
          <a:cs typeface="Roboto Light"/>
          <a:sym typeface="Roboto Light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457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9144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1371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18288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5pPr>
      <a:lvl6pPr marL="2489200" marR="0" indent="-203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6pPr>
      <a:lvl7pPr marL="2946400" marR="0" indent="-203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7pPr>
      <a:lvl8pPr marL="3403600" marR="0" indent="-203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8pPr>
      <a:lvl9pPr marL="3860800" marR="0" indent="-2032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626262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IEvangelist/blazorator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Charbeneau/BlazorSize" TargetMode="External"/><Relationship Id="rId2" Type="http://schemas.openxmlformats.org/officeDocument/2006/relationships/hyperlink" Target="https://github.com/IEvangelist/blazorat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ev.to/mr_eking/advanced-blazor-state-management-using-fluxor-part-1-69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rpmorris/Fluxo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hyperlink" Target="https://themesof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github.com/microsoft/dotnet-podcasts" TargetMode="External"/><Relationship Id="rId7" Type="http://schemas.openxmlformats.org/officeDocument/2006/relationships/hyperlink" Target="https://blazor-university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s://github.com/AdrienTorris/awesome-blazor" TargetMode="External"/><Relationship Id="rId10" Type="http://schemas.openxmlformats.org/officeDocument/2006/relationships/hyperlink" Target="https://www.reddit.com/r/Blazor/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askxammy.com/replicating-boarding-pass-ui-in-xamarin-form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gihee/boardingpassui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nit.dev/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0B502F-D727-4162-A9EA-98DEB889C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207503" y="2455461"/>
            <a:ext cx="6419738" cy="1004665"/>
          </a:xfrm>
          <a:prstGeom prst="rect">
            <a:avLst/>
          </a:prstGeom>
        </p:spPr>
        <p:txBody>
          <a:bodyPr/>
          <a:lstStyle/>
          <a:p>
            <a:br>
              <a:rPr lang="nl-NL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</a:br>
            <a:r>
              <a:rPr lang="nl-NL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10 lessons after 1000 hours with Blazor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-1154628" y="3692878"/>
            <a:ext cx="9144000" cy="898941"/>
          </a:xfrm>
          <a:prstGeom prst="rect">
            <a:avLst/>
          </a:prstGeom>
        </p:spPr>
        <p:txBody>
          <a:bodyPr/>
          <a:lstStyle/>
          <a:p>
            <a:r>
              <a:rPr lang="nl-NL" sz="28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13</a:t>
            </a:r>
            <a:r>
              <a:rPr lang="nl-NL" dirty="0">
                <a:solidFill>
                  <a:schemeClr val="bg1">
                    <a:lumMod val="20000"/>
                    <a:lumOff val="80000"/>
                  </a:schemeClr>
                </a:solidFill>
                <a:latin typeface="Roboto"/>
              </a:rPr>
              <a:t>/05/2022</a:t>
            </a: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Roboto"/>
            </a:endParaRPr>
          </a:p>
        </p:txBody>
      </p:sp>
      <p:pic>
        <p:nvPicPr>
          <p:cNvPr id="8" name="Picture 2" descr="Blazor now in official preview! | ASP.NET Blog">
            <a:extLst>
              <a:ext uri="{FF2B5EF4-FFF2-40B4-BE49-F238E27FC236}">
                <a16:creationId xmlns:a16="http://schemas.microsoft.com/office/drawing/2014/main" id="{DE465FEB-1B12-42D0-B741-1142D00D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01" y="4556843"/>
            <a:ext cx="1568107" cy="156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D2831-B8EA-4E0D-A421-521C840AB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484" y="4471083"/>
            <a:ext cx="1896367" cy="1850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DCE44-7ABE-BA5B-BB78-00777E9EA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292" y="4394499"/>
            <a:ext cx="2026442" cy="2003283"/>
          </a:xfrm>
          <a:prstGeom prst="rect">
            <a:avLst/>
          </a:prstGeom>
        </p:spPr>
      </p:pic>
      <p:pic>
        <p:nvPicPr>
          <p:cNvPr id="1026" name="Picture 2" descr="Friday the 13th (1980) - IMDb">
            <a:extLst>
              <a:ext uri="{FF2B5EF4-FFF2-40B4-BE49-F238E27FC236}">
                <a16:creationId xmlns:a16="http://schemas.microsoft.com/office/drawing/2014/main" id="{92CA06FE-C3BF-03AA-786A-8F79F057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78" y="496079"/>
            <a:ext cx="3894959" cy="606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witter Logo, Twitter Symbol, Meaning, History and Evolution">
            <a:extLst>
              <a:ext uri="{FF2B5EF4-FFF2-40B4-BE49-F238E27FC236}">
                <a16:creationId xmlns:a16="http://schemas.microsoft.com/office/drawing/2014/main" id="{DF2CFC4B-B966-A912-1F10-B2AFB682F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57" y="6360821"/>
            <a:ext cx="410767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3A173D-5F6D-D615-F0AA-389E7F1C78A9}"/>
              </a:ext>
            </a:extLst>
          </p:cNvPr>
          <p:cNvSpPr txBox="1"/>
          <p:nvPr/>
        </p:nvSpPr>
        <p:spPr>
          <a:xfrm>
            <a:off x="682276" y="6231713"/>
            <a:ext cx="1868458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@rogiervdhee</a:t>
            </a:r>
            <a:endParaRPr kumimoji="0" lang="nl-NL" sz="22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Open Sans Light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7CB73A-407C-4E8C-8B93-E1E1BBC8B77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050104" y="2627904"/>
            <a:ext cx="9614477" cy="3444065"/>
          </a:xfrm>
        </p:spPr>
        <p:txBody>
          <a:bodyPr>
            <a:normAutofit/>
          </a:bodyPr>
          <a:lstStyle/>
          <a:p>
            <a:r>
              <a:rPr lang="en-US" dirty="0"/>
              <a:t>Hack days are over</a:t>
            </a:r>
          </a:p>
          <a:p>
            <a:endParaRPr lang="en-US" dirty="0"/>
          </a:p>
          <a:p>
            <a:r>
              <a:rPr lang="en-US" dirty="0"/>
              <a:t>CSS Grid best thing since sliced bread</a:t>
            </a:r>
          </a:p>
          <a:p>
            <a:endParaRPr lang="en-US" dirty="0"/>
          </a:p>
          <a:p>
            <a:r>
              <a:rPr lang="en-US" dirty="0"/>
              <a:t>Scoped CSS well … scopes CSS so less messy</a:t>
            </a:r>
          </a:p>
          <a:p>
            <a:r>
              <a:rPr lang="en-US" dirty="0"/>
              <a:t>Hot Reload for fast dev loop</a:t>
            </a:r>
            <a:endParaRPr lang="en-NL" dirty="0"/>
          </a:p>
          <a:p>
            <a:endParaRPr lang="en-US" dirty="0"/>
          </a:p>
          <a:p>
            <a:r>
              <a:rPr lang="en-US" dirty="0"/>
              <a:t>Just learn it properly!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7CFCA-E40D-49DF-94A9-967EA48B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is fine (2)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C114E-A81F-48E1-A824-CF68E4CC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24" y="1998961"/>
            <a:ext cx="4341090" cy="43410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A75B9A-A510-4F62-9AC6-AAC6A21DEC2A}"/>
              </a:ext>
            </a:extLst>
          </p:cNvPr>
          <p:cNvSpPr/>
          <p:nvPr/>
        </p:nvSpPr>
        <p:spPr>
          <a:xfrm>
            <a:off x="1721337" y="1512316"/>
            <a:ext cx="1891324" cy="646983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Tables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DE2937-9107-4059-85BF-EFD84CDB2190}"/>
              </a:ext>
            </a:extLst>
          </p:cNvPr>
          <p:cNvCxnSpPr/>
          <p:nvPr/>
        </p:nvCxnSpPr>
        <p:spPr>
          <a:xfrm>
            <a:off x="3907693" y="1835807"/>
            <a:ext cx="601785" cy="0"/>
          </a:xfrm>
          <a:prstGeom prst="straightConnector1">
            <a:avLst/>
          </a:prstGeom>
          <a:ln w="76200" cap="flat" cmpd="sng" algn="ctr">
            <a:solidFill>
              <a:srgbClr val="14052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C1454B-3595-49D9-B578-47DC31A958A0}"/>
              </a:ext>
            </a:extLst>
          </p:cNvPr>
          <p:cNvSpPr/>
          <p:nvPr/>
        </p:nvSpPr>
        <p:spPr>
          <a:xfrm>
            <a:off x="4808780" y="1498392"/>
            <a:ext cx="1891325" cy="646983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Float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246074-1136-48B6-86DD-9D07F10062C0}"/>
              </a:ext>
            </a:extLst>
          </p:cNvPr>
          <p:cNvSpPr/>
          <p:nvPr/>
        </p:nvSpPr>
        <p:spPr>
          <a:xfrm>
            <a:off x="8044578" y="1495877"/>
            <a:ext cx="2352431" cy="646983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Grid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20000"/>
                  <a:lumOff val="80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1BAEF4-B4B4-4E54-93DE-A07DED57EBD9}"/>
              </a:ext>
            </a:extLst>
          </p:cNvPr>
          <p:cNvCxnSpPr/>
          <p:nvPr/>
        </p:nvCxnSpPr>
        <p:spPr>
          <a:xfrm>
            <a:off x="7077024" y="1835807"/>
            <a:ext cx="601785" cy="0"/>
          </a:xfrm>
          <a:prstGeom prst="straightConnector1">
            <a:avLst/>
          </a:prstGeom>
          <a:ln w="76200" cap="flat" cmpd="sng" algn="ctr">
            <a:solidFill>
              <a:srgbClr val="14052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CC5E9357-55FB-4A6C-A0FB-3FD0AD2CE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04559" y="958065"/>
            <a:ext cx="1652774" cy="165277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ED58B70-5700-45D3-9B35-253593B9A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2613" y="1437613"/>
            <a:ext cx="1122695" cy="11226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C6AFA94-2A40-4BF3-B2CB-14D4F2A9F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0517" y="1463499"/>
            <a:ext cx="1122695" cy="112269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A61930B-F775-43C0-9B8E-939F4B66CE3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8D3A3A9-0106-45A9-816C-B2AA33A860D1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9621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03AEB-6082-9308-E5CF-27262C00E25C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33351F-C872-011D-EBEF-75B4C47A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vs CSS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40217-1E70-FC6A-E9B8-F05B8356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62" y="1178822"/>
            <a:ext cx="5250164" cy="5127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3DB1DC-ED78-20D9-2CFE-F0CB3EEC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898" y="1178822"/>
            <a:ext cx="3858163" cy="16480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59105C-2B8D-E0AE-9536-F26DED43D47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C6F3F78-03BE-B913-86AA-5532D4BD2C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834EE-FE7D-FBD2-2CBF-314B8797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208" y="3172579"/>
            <a:ext cx="1955932" cy="23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87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EBDE1-8909-4E99-B448-EF6D42F5EBC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37673" y="1343372"/>
            <a:ext cx="5929035" cy="4193404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JavaScript: Embrace and Extend,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Extinguish</a:t>
            </a: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Gap to/from is like jumping over a pond (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fierljeppen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think carefully before crossing in tight loops</a:t>
            </a:r>
          </a:p>
          <a:p>
            <a:pPr lvl="1"/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cannot access DOM directly, overhead</a:t>
            </a:r>
          </a:p>
          <a:p>
            <a:endParaRPr lang="en-US" dirty="0"/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aware that everything going to / from JavaScript is serialized, so you don’t have actual object references (e.g. with event handling)</a:t>
            </a:r>
          </a:p>
          <a:p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65504A-3B47-4448-8DB3-2C5E7228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2" y="365126"/>
            <a:ext cx="10116127" cy="467994"/>
          </a:xfrm>
        </p:spPr>
        <p:txBody>
          <a:bodyPr/>
          <a:lstStyle/>
          <a:p>
            <a:r>
              <a:rPr lang="en-US" dirty="0"/>
              <a:t>Anything you can do in JavaScript You can do in </a:t>
            </a:r>
            <a:r>
              <a:rPr lang="en-US" dirty="0" err="1"/>
              <a:t>Blazor</a:t>
            </a:r>
            <a:endParaRPr lang="nl-NL" dirty="0"/>
          </a:p>
        </p:txBody>
      </p:sp>
      <p:pic>
        <p:nvPicPr>
          <p:cNvPr id="4" name="Picture 2" descr="Fierljeppen or Polsstokverspringen (Netherlands ...">
            <a:extLst>
              <a:ext uri="{FF2B5EF4-FFF2-40B4-BE49-F238E27FC236}">
                <a16:creationId xmlns:a16="http://schemas.microsoft.com/office/drawing/2014/main" id="{0CAAA001-ACCA-43D1-8D17-825C6622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26" y="1343372"/>
            <a:ext cx="4230566" cy="282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29222C-5A59-4B32-A494-AC66F9589D2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E3D9BB-BC8D-4B09-AF2B-B72CCE7AF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211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EBDE1-8909-4E99-B448-EF6D42F5EBC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95126" y="1090132"/>
            <a:ext cx="5929035" cy="4193404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Smooth scroll to location hash, e.g</a:t>
            </a:r>
            <a:r>
              <a:rPr lang="en-US" dirty="0"/>
              <a:t>. "https://myurl/home#section1"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JavaScript: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hlinkClick r:id="rId2"/>
            </a:endParaRPr>
          </a:p>
          <a:p>
            <a:pPr lvl="1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65504A-3B47-4448-8DB3-2C5E7228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2" y="365126"/>
            <a:ext cx="10116127" cy="467994"/>
          </a:xfrm>
        </p:spPr>
        <p:txBody>
          <a:bodyPr/>
          <a:lstStyle/>
          <a:p>
            <a:r>
              <a:rPr lang="en-US" dirty="0"/>
              <a:t>Anything you can do in JavaScript You can do in </a:t>
            </a:r>
            <a:r>
              <a:rPr lang="en-US" dirty="0" err="1"/>
              <a:t>Blazor</a:t>
            </a:r>
            <a:endParaRPr lang="nl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29222C-5A59-4B32-A494-AC66F9589D2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E3D9BB-BC8D-4B09-AF2B-B72CCE7AF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D0BEB9-9178-335B-F1A1-2271BBDA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055" y="2238219"/>
            <a:ext cx="6825818" cy="44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0060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2EBDE1-8909-4E99-B448-EF6D42F5EBC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95126" y="1090132"/>
            <a:ext cx="5929035" cy="4193404"/>
          </a:xfrm>
        </p:spPr>
        <p:txBody>
          <a:bodyPr>
            <a:norm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C# side: Service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65504A-3B47-4448-8DB3-2C5E7228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2" y="365126"/>
            <a:ext cx="10116127" cy="467994"/>
          </a:xfrm>
        </p:spPr>
        <p:txBody>
          <a:bodyPr/>
          <a:lstStyle/>
          <a:p>
            <a:r>
              <a:rPr lang="en-US" dirty="0"/>
              <a:t>Anything you can do in JavaScript You can do in </a:t>
            </a:r>
            <a:r>
              <a:rPr lang="en-US" dirty="0" err="1"/>
              <a:t>Blazor</a:t>
            </a:r>
            <a:endParaRPr lang="nl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29222C-5A59-4B32-A494-AC66F9589D2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E3D9BB-BC8D-4B09-AF2B-B72CCE7AF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F3D30E-4BD4-441E-A962-C902E46D0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78" y="1729876"/>
            <a:ext cx="8997643" cy="370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828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65504A-3B47-4448-8DB3-2C5E7228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672" y="365126"/>
            <a:ext cx="10116127" cy="467994"/>
          </a:xfrm>
        </p:spPr>
        <p:txBody>
          <a:bodyPr/>
          <a:lstStyle/>
          <a:p>
            <a:r>
              <a:rPr lang="en-US" dirty="0"/>
              <a:t>Anything you can do in JavaScript You can do in </a:t>
            </a:r>
            <a:r>
              <a:rPr lang="en-US" dirty="0" err="1"/>
              <a:t>Blazor</a:t>
            </a:r>
            <a:endParaRPr lang="nl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29222C-5A59-4B32-A494-AC66F9589D2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3E3D9BB-BC8D-4B09-AF2B-B72CCE7AF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3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8687B6A-1265-E05D-AFE3-7CEB53D5627C}"/>
              </a:ext>
            </a:extLst>
          </p:cNvPr>
          <p:cNvSpPr txBox="1">
            <a:spLocks/>
          </p:cNvSpPr>
          <p:nvPr/>
        </p:nvSpPr>
        <p:spPr>
          <a:xfrm>
            <a:off x="4136360" y="4807767"/>
            <a:ext cx="5929035" cy="10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Generate JavaScript interop based on API:</a:t>
            </a:r>
          </a:p>
          <a:p>
            <a:pPr marL="0" indent="0" hangingPunct="1">
              <a:buNone/>
            </a:pPr>
            <a:r>
              <a:rPr lang="en-US" dirty="0">
                <a:hlinkClick r:id="rId2"/>
              </a:rPr>
              <a:t>https://github.com/IEvangelist/blazorators</a:t>
            </a:r>
            <a:r>
              <a:rPr lang="en-US" dirty="0"/>
              <a:t> </a:t>
            </a:r>
          </a:p>
          <a:p>
            <a:pPr marL="0" indent="0" hangingPunct="1">
              <a:buNone/>
            </a:pPr>
            <a:endParaRPr lang="nl-NL" dirty="0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A742FC1-1BD0-72D7-54D2-4298276AB700}"/>
              </a:ext>
            </a:extLst>
          </p:cNvPr>
          <p:cNvSpPr txBox="1">
            <a:spLocks/>
          </p:cNvSpPr>
          <p:nvPr/>
        </p:nvSpPr>
        <p:spPr>
          <a:xfrm>
            <a:off x="3644305" y="1242646"/>
            <a:ext cx="5929035" cy="100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Good sample for interop: </a:t>
            </a:r>
            <a:r>
              <a:rPr lang="en-US" dirty="0" err="1"/>
              <a:t>BlazorSize</a:t>
            </a:r>
            <a:endParaRPr lang="en-US" dirty="0"/>
          </a:p>
          <a:p>
            <a:pPr marL="0" indent="0" hangingPunct="1">
              <a:buNone/>
            </a:pPr>
            <a:r>
              <a:rPr lang="nl-NL" dirty="0">
                <a:hlinkClick r:id="rId3"/>
              </a:rPr>
              <a:t>https://github.com/EdCharbeneau/BlazorSize</a:t>
            </a:r>
            <a:r>
              <a:rPr lang="nl-NL" dirty="0"/>
              <a:t> </a:t>
            </a:r>
            <a:endParaRPr lang="en-US" dirty="0"/>
          </a:p>
          <a:p>
            <a:pPr marL="0" indent="0" hangingPunct="1">
              <a:buNone/>
            </a:pPr>
            <a:endParaRPr lang="nl-NL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3B12D4-6508-F014-1BB3-3301F217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82" y="1242646"/>
            <a:ext cx="2090533" cy="35167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BFF755-45CD-3358-76D2-B9EBD128E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348" y="2495550"/>
            <a:ext cx="2566708" cy="30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8912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ED0318-F53D-4844-AF4A-20560F1369A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Open Sans"/>
              </a:rPr>
              <a:t>Razor LSP editor so </a:t>
            </a:r>
            <a:r>
              <a:rPr lang="en-US" dirty="0" err="1">
                <a:latin typeface="Open Sans"/>
              </a:rPr>
              <a:t>so</a:t>
            </a:r>
            <a:r>
              <a:rPr lang="en-US" dirty="0">
                <a:latin typeface="Open Sans"/>
              </a:rPr>
              <a:t> (hard task!) but slowly improving =&gt; </a:t>
            </a:r>
            <a:r>
              <a:rPr lang="en-US" b="1" dirty="0">
                <a:latin typeface="Open Sans"/>
              </a:rPr>
              <a:t>VS2022 17.2!!</a:t>
            </a:r>
          </a:p>
          <a:p>
            <a:r>
              <a:rPr lang="en-US" dirty="0">
                <a:latin typeface="Open Sans"/>
              </a:rPr>
              <a:t>Debugger still has ways to go</a:t>
            </a:r>
          </a:p>
          <a:p>
            <a:r>
              <a:rPr lang="en-US" dirty="0">
                <a:latin typeface="Open Sans"/>
              </a:rPr>
              <a:t>VS Code still ok-</a:t>
            </a:r>
            <a:r>
              <a:rPr lang="en-US" dirty="0" err="1">
                <a:latin typeface="Open Sans"/>
              </a:rPr>
              <a:t>ish</a:t>
            </a:r>
            <a:r>
              <a:rPr lang="en-US" dirty="0">
                <a:latin typeface="Open Sans"/>
              </a:rPr>
              <a:t> but not perfect, see the </a:t>
            </a:r>
          </a:p>
          <a:p>
            <a:pPr lvl="1"/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dotnet watch</a:t>
            </a:r>
          </a:p>
          <a:p>
            <a:pPr lvl="1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sz="2200" dirty="0">
              <a:latin typeface="Open Sans"/>
              <a:cs typeface="Courier New" panose="02070309020205020404" pitchFamily="49" charset="0"/>
            </a:endParaRPr>
          </a:p>
          <a:p>
            <a:pPr lvl="1"/>
            <a:r>
              <a:rPr lang="en-US" sz="2200" dirty="0" err="1">
                <a:latin typeface="Open Sans"/>
                <a:cs typeface="Courier New" panose="02070309020205020404" pitchFamily="49" charset="0"/>
              </a:rPr>
              <a:t>OmniSharp</a:t>
            </a:r>
            <a:r>
              <a:rPr lang="en-US" sz="2200" dirty="0">
                <a:latin typeface="Open Sans"/>
                <a:cs typeface="Courier New" panose="02070309020205020404" pitchFamily="49" charset="0"/>
              </a:rPr>
              <a:t> underfunded</a:t>
            </a:r>
            <a:endParaRPr lang="en-NL" sz="2200" dirty="0">
              <a:latin typeface="Open Sans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9E076B-E095-495C-9EB2-CBDBCF47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C85DD-D759-45FE-BC37-2C1CD5B8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402" y="2694094"/>
            <a:ext cx="6029722" cy="2032842"/>
          </a:xfrm>
          <a:prstGeom prst="rect">
            <a:avLst/>
          </a:prstGeom>
        </p:spPr>
      </p:pic>
      <p:pic>
        <p:nvPicPr>
          <p:cNvPr id="4098" name="Picture 2" descr="Download Eyes Emoji Icon | Emoji Island">
            <a:extLst>
              <a:ext uri="{FF2B5EF4-FFF2-40B4-BE49-F238E27FC236}">
                <a16:creationId xmlns:a16="http://schemas.microsoft.com/office/drawing/2014/main" id="{9222673F-9964-424B-99F5-D1D3D576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6910" y="3339548"/>
            <a:ext cx="1567338" cy="172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29DF762-763D-4B72-AB61-28A05326BB3F}"/>
              </a:ext>
            </a:extLst>
          </p:cNvPr>
          <p:cNvSpPr/>
          <p:nvPr/>
        </p:nvSpPr>
        <p:spPr>
          <a:xfrm>
            <a:off x="3848356" y="4261900"/>
            <a:ext cx="1089328" cy="381663"/>
          </a:xfrm>
          <a:prstGeom prst="rightArrow">
            <a:avLst/>
          </a:prstGeom>
          <a:solidFill>
            <a:srgbClr val="FFC0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FD6B00-BFD2-4F39-9061-B0722126FC1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C8076AC-E7B7-4C5E-8908-0E9B8FA01F1B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4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477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7E452-4D1E-4685-B321-1D3BD2DF00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62706" y="1242646"/>
            <a:ext cx="4967818" cy="4357954"/>
          </a:xfrm>
        </p:spPr>
        <p:txBody>
          <a:bodyPr/>
          <a:lstStyle/>
          <a:p>
            <a:r>
              <a:rPr lang="en-US" dirty="0"/>
              <a:t>Know it by heart, wake up at night and know 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617AC5-6B5E-4773-AC59-A86271BB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component lifecycle</a:t>
            </a:r>
            <a:endParaRPr lang="en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28581B-5D5D-4458-A991-7E2DFB2B529C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9B58F23-F710-485C-BC9B-E0BB652197AB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5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098" name="Picture 2" descr="Component lifecycle events of a Razor component in Blazor">
            <a:extLst>
              <a:ext uri="{FF2B5EF4-FFF2-40B4-BE49-F238E27FC236}">
                <a16:creationId xmlns:a16="http://schemas.microsoft.com/office/drawing/2014/main" id="{FB15E2CF-BD2A-4D23-B402-C38C6A9C0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17" y="1093716"/>
            <a:ext cx="4198571" cy="547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nald Duck wake up - OnInitialized OnParametersSet">
            <a:extLst>
              <a:ext uri="{FF2B5EF4-FFF2-40B4-BE49-F238E27FC236}">
                <a16:creationId xmlns:a16="http://schemas.microsoft.com/office/drawing/2014/main" id="{162F26CE-A7F2-4D00-8490-EE47889D3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365" y="2043479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4109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77E452-4D1E-4685-B321-1D3BD2DF00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339851" y="1375113"/>
            <a:ext cx="7411916" cy="4357954"/>
          </a:xfrm>
        </p:spPr>
        <p:txBody>
          <a:bodyPr/>
          <a:lstStyle/>
          <a:p>
            <a:r>
              <a:rPr lang="en-US" dirty="0"/>
              <a:t>Render from top left to bottom right image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617AC5-6B5E-4773-AC59-A86271BB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thy component lifecycle (2)</a:t>
            </a:r>
            <a:endParaRPr lang="en-N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28581B-5D5D-4458-A991-7E2DFB2B529C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9B58F23-F710-485C-BC9B-E0BB652197AB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5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4A548-1A10-9C8F-AC1B-6A4110FD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784639"/>
            <a:ext cx="6023612" cy="38446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B3109-46AB-7D9B-72BB-13A30F02B7C2}"/>
              </a:ext>
            </a:extLst>
          </p:cNvPr>
          <p:cNvCxnSpPr>
            <a:cxnSpLocks/>
          </p:cNvCxnSpPr>
          <p:nvPr/>
        </p:nvCxnSpPr>
        <p:spPr>
          <a:xfrm>
            <a:off x="1647825" y="2161453"/>
            <a:ext cx="5153025" cy="3182072"/>
          </a:xfrm>
          <a:prstGeom prst="straightConnector1">
            <a:avLst/>
          </a:prstGeom>
          <a:noFill/>
          <a:ln w="101600" cap="flat">
            <a:solidFill>
              <a:srgbClr val="FF0000"/>
            </a:solidFill>
            <a:prstDash val="solid"/>
            <a:miter lim="800000"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EE6188-8D22-0554-B137-789B9A4F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860" y="1590507"/>
            <a:ext cx="3885940" cy="396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F3D2113-4F6C-2C22-8B5E-1DDF2C165B2D}"/>
              </a:ext>
            </a:extLst>
          </p:cNvPr>
          <p:cNvSpPr txBox="1">
            <a:spLocks/>
          </p:cNvSpPr>
          <p:nvPr/>
        </p:nvSpPr>
        <p:spPr>
          <a:xfrm>
            <a:off x="1339850" y="5782947"/>
            <a:ext cx="7411916" cy="331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/>
            <a:r>
              <a:rPr lang="en-US" dirty="0"/>
              <a:t>Various ways to optimize this but that is topic for another talk!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133616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71031C-0356-40DB-8FEB-BA2A1CB6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over Inheritance, always</a:t>
            </a:r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210EBD-4E10-4D7F-AB92-A99A8D59586A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FE7DFA4-7AA3-4C87-B499-FA391D1BCA8B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6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62370-6327-9975-B15A-92D87F01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76" y="4931861"/>
            <a:ext cx="5810580" cy="3280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1B3FE80-B300-6117-707C-C1F194265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81" y="1090132"/>
            <a:ext cx="2782993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18775-4ED2-D6A8-160F-3FE2DDA3D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81" y="2002365"/>
            <a:ext cx="4725059" cy="438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66C425-0895-E895-EB7B-E921D6E31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381" y="4037175"/>
            <a:ext cx="3543795" cy="4382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9C524D-7264-03D9-8750-AE9E162AEB68}"/>
              </a:ext>
            </a:extLst>
          </p:cNvPr>
          <p:cNvSpPr txBox="1"/>
          <p:nvPr/>
        </p:nvSpPr>
        <p:spPr>
          <a:xfrm>
            <a:off x="1753176" y="5335464"/>
            <a:ext cx="6223905" cy="8299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Open Sans"/>
              </a:rPr>
              <a:t>Make </a:t>
            </a:r>
            <a:r>
              <a:rPr lang="en-US" dirty="0" err="1">
                <a:latin typeface="Open Sans"/>
              </a:rPr>
              <a:t>em</a:t>
            </a:r>
            <a:r>
              <a:rPr lang="en-US" dirty="0">
                <a:latin typeface="Open Sans"/>
              </a:rPr>
              <a:t> small and open for composition </a:t>
            </a:r>
          </a:p>
          <a:p>
            <a:r>
              <a:rPr lang="en-US" dirty="0">
                <a:latin typeface="Open Sans"/>
              </a:rPr>
              <a:t>with fragments</a:t>
            </a:r>
          </a:p>
        </p:txBody>
      </p:sp>
    </p:spTree>
    <p:extLst>
      <p:ext uri="{BB962C8B-B14F-4D97-AF65-F5344CB8AC3E}">
        <p14:creationId xmlns:p14="http://schemas.microsoft.com/office/powerpoint/2010/main" val="194459624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B0B2A91-F016-43F6-A570-5908DC9F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91" y="4427543"/>
            <a:ext cx="4701309" cy="2212526"/>
          </a:xfrm>
          <a:prstGeom prst="rect">
            <a:avLst/>
          </a:prstGeom>
        </p:spPr>
      </p:pic>
      <p:pic>
        <p:nvPicPr>
          <p:cNvPr id="15" name="Picture 14" descr="A circuit board on a table&#10;&#10;Description automatically generated">
            <a:extLst>
              <a:ext uri="{FF2B5EF4-FFF2-40B4-BE49-F238E27FC236}">
                <a16:creationId xmlns:a16="http://schemas.microsoft.com/office/drawing/2014/main" id="{54D442C9-9D1C-49B6-803C-B90930C87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846" y="2003959"/>
            <a:ext cx="4319154" cy="242952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2658E8-4BB7-4189-93CD-85C54557CFA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37674" y="1343372"/>
            <a:ext cx="5982654" cy="41934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Simulation &amp; gaming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90’s: Web (IE4 &amp; Netscape Navigator)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2002-2007: Java Swing, C/C++ (Solaris / Linux)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2007 - : .NET! C#, Silverlight, ASP.NET, WinForms, WPF, Xamarin, AngularJS, Typescript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2020 - :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F4EFE8-3852-46B5-AE35-0FB28560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Rogier van der Hee</a:t>
            </a:r>
          </a:p>
        </p:txBody>
      </p:sp>
      <p:pic>
        <p:nvPicPr>
          <p:cNvPr id="1026" name="Picture 2" descr="Voertuigen | Materieel | Defensie.nl">
            <a:extLst>
              <a:ext uri="{FF2B5EF4-FFF2-40B4-BE49-F238E27FC236}">
                <a16:creationId xmlns:a16="http://schemas.microsoft.com/office/drawing/2014/main" id="{A87370B5-A776-4368-A90F-E56230A64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6" y="4433483"/>
            <a:ext cx="3317874" cy="22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7677A98-314B-400F-92C7-437F54650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r="17754"/>
          <a:stretch/>
        </p:blipFill>
        <p:spPr bwMode="auto">
          <a:xfrm>
            <a:off x="4032000" y="4433483"/>
            <a:ext cx="5040000" cy="220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, Twitter Symbol, Meaning, History and Evolution">
            <a:extLst>
              <a:ext uri="{FF2B5EF4-FFF2-40B4-BE49-F238E27FC236}">
                <a16:creationId xmlns:a16="http://schemas.microsoft.com/office/drawing/2014/main" id="{648A5386-BDF2-4F24-B924-7B232D2E5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846" y="1503516"/>
            <a:ext cx="410767" cy="36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3CC48-39B7-4885-AE46-59DC8D0DD673}"/>
              </a:ext>
            </a:extLst>
          </p:cNvPr>
          <p:cNvSpPr txBox="1"/>
          <p:nvPr/>
        </p:nvSpPr>
        <p:spPr>
          <a:xfrm>
            <a:off x="8283613" y="1343372"/>
            <a:ext cx="1868458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@rogiervdhee</a:t>
            </a:r>
            <a:endParaRPr kumimoji="0" lang="nl-NL" sz="22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3C85E-D937-48C5-9B5D-4B44643E9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9937" y="599123"/>
            <a:ext cx="1370122" cy="13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2889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CCBCC-2C28-4D06-86CA-C26DE38E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6E20DE-2D20-42AF-BCF7-B3D7C470051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E28B4E-74AF-4D97-BF06-DB502337DA81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7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626890B-906A-A673-2363-BA0B44220A11}"/>
              </a:ext>
            </a:extLst>
          </p:cNvPr>
          <p:cNvSpPr txBox="1">
            <a:spLocks/>
          </p:cNvSpPr>
          <p:nvPr/>
        </p:nvSpPr>
        <p:spPr>
          <a:xfrm>
            <a:off x="772584" y="1772694"/>
            <a:ext cx="9370207" cy="429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Model: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</a:t>
            </a:r>
          </a:p>
          <a:p>
            <a:pPr hangingPunct="1"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Service: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stores model, generates events</a:t>
            </a:r>
          </a:p>
          <a:p>
            <a:pPr hangingPunct="1"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Event: </a:t>
            </a: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does the model change</a:t>
            </a:r>
          </a:p>
          <a:p>
            <a:pPr hangingPunct="1">
              <a:lnSpc>
                <a:spcPct val="110000"/>
              </a:lnSpc>
            </a:pP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hangingPunct="1">
              <a:lnSpc>
                <a:spcPct val="110000"/>
              </a:lnSpc>
            </a:pP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hangingPunct="1">
              <a:lnSpc>
                <a:spcPct val="110000"/>
              </a:lnSpc>
            </a:pPr>
            <a:endParaRPr lang="en-US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hangingPunct="1"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other options: pass Model as parameter or properties of the Model. It depends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hangingPunct="1">
              <a:lnSpc>
                <a:spcPct val="110000"/>
              </a:lnSpc>
            </a:pP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Advice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start simple, expand if needed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090621-5603-5989-CFF7-D22FF27B9404}"/>
              </a:ext>
            </a:extLst>
          </p:cNvPr>
          <p:cNvSpPr/>
          <p:nvPr/>
        </p:nvSpPr>
        <p:spPr>
          <a:xfrm>
            <a:off x="6096000" y="3428999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97DA01-F36A-9F21-4094-46A0DF4D0E4A}"/>
              </a:ext>
            </a:extLst>
          </p:cNvPr>
          <p:cNvCxnSpPr>
            <a:cxnSpLocks/>
            <a:stCxn id="40" idx="1"/>
            <a:endCxn id="33" idx="3"/>
          </p:cNvCxnSpPr>
          <p:nvPr/>
        </p:nvCxnSpPr>
        <p:spPr>
          <a:xfrm flipH="1" flipV="1">
            <a:off x="7504723" y="3819769"/>
            <a:ext cx="1064153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C902635-17E2-5A5E-6E39-BA45DFF5344D}"/>
              </a:ext>
            </a:extLst>
          </p:cNvPr>
          <p:cNvSpPr txBox="1"/>
          <p:nvPr/>
        </p:nvSpPr>
        <p:spPr>
          <a:xfrm>
            <a:off x="7640866" y="3422296"/>
            <a:ext cx="1768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Render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8E6749-2871-6CD4-F0F8-9F9B5D9F13E3}"/>
              </a:ext>
            </a:extLst>
          </p:cNvPr>
          <p:cNvCxnSpPr>
            <a:cxnSpLocks/>
            <a:stCxn id="37" idx="2"/>
            <a:endCxn id="40" idx="0"/>
          </p:cNvCxnSpPr>
          <p:nvPr/>
        </p:nvCxnSpPr>
        <p:spPr>
          <a:xfrm>
            <a:off x="9273237" y="2554233"/>
            <a:ext cx="1" cy="87476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EE2BEA8-3ED0-168F-232C-256A46C4BC76}"/>
              </a:ext>
            </a:extLst>
          </p:cNvPr>
          <p:cNvSpPr/>
          <p:nvPr/>
        </p:nvSpPr>
        <p:spPr>
          <a:xfrm>
            <a:off x="8568875" y="1772694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46B984-78B6-961A-0034-39C6F3A3143C}"/>
              </a:ext>
            </a:extLst>
          </p:cNvPr>
          <p:cNvSpPr txBox="1"/>
          <p:nvPr/>
        </p:nvSpPr>
        <p:spPr>
          <a:xfrm>
            <a:off x="8524480" y="2806950"/>
            <a:ext cx="116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Events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616D019-5147-04C4-9CD5-24FDF085D8AD}"/>
              </a:ext>
            </a:extLst>
          </p:cNvPr>
          <p:cNvSpPr/>
          <p:nvPr/>
        </p:nvSpPr>
        <p:spPr>
          <a:xfrm>
            <a:off x="8568876" y="3429000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74C7966-2A5B-412C-4EAB-BEC8460CAD4B}"/>
              </a:ext>
            </a:extLst>
          </p:cNvPr>
          <p:cNvCxnSpPr>
            <a:cxnSpLocks/>
            <a:stCxn id="40" idx="2"/>
            <a:endCxn id="37" idx="3"/>
          </p:cNvCxnSpPr>
          <p:nvPr/>
        </p:nvCxnSpPr>
        <p:spPr>
          <a:xfrm rot="5400000" flipH="1" flipV="1">
            <a:off x="8601880" y="2834822"/>
            <a:ext cx="2047075" cy="704360"/>
          </a:xfrm>
          <a:prstGeom prst="bentConnector4">
            <a:avLst>
              <a:gd name="adj1" fmla="val -11167"/>
              <a:gd name="adj2" fmla="val 132455"/>
            </a:avLst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45E6A61-3F77-F72F-62C4-9AEAC5B79A57}"/>
              </a:ext>
            </a:extLst>
          </p:cNvPr>
          <p:cNvSpPr txBox="1"/>
          <p:nvPr/>
        </p:nvSpPr>
        <p:spPr>
          <a:xfrm>
            <a:off x="7047474" y="2271425"/>
            <a:ext cx="116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Change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C2C7ABA-808E-3B76-1DA2-1A2D56FD0805}"/>
              </a:ext>
            </a:extLst>
          </p:cNvPr>
          <p:cNvCxnSpPr>
            <a:cxnSpLocks/>
            <a:stCxn id="37" idx="1"/>
            <a:endCxn id="33" idx="0"/>
          </p:cNvCxnSpPr>
          <p:nvPr/>
        </p:nvCxnSpPr>
        <p:spPr>
          <a:xfrm flipH="1">
            <a:off x="6800362" y="2163464"/>
            <a:ext cx="1768513" cy="126553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D0FDADC-0CA5-00C5-8471-5F6B969B9126}"/>
              </a:ext>
            </a:extLst>
          </p:cNvPr>
          <p:cNvSpPr txBox="1"/>
          <p:nvPr/>
        </p:nvSpPr>
        <p:spPr>
          <a:xfrm>
            <a:off x="10249885" y="2747877"/>
            <a:ext cx="11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Update Model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6264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CCBCC-2C28-4D06-86CA-C26DE38E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Management: MVVM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6E20DE-2D20-42AF-BCF7-B3D7C470051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E28B4E-74AF-4D97-BF06-DB502337DA81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7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801046E-7C58-A695-9F2E-F365BB85B84A}"/>
              </a:ext>
            </a:extLst>
          </p:cNvPr>
          <p:cNvSpPr/>
          <p:nvPr/>
        </p:nvSpPr>
        <p:spPr>
          <a:xfrm>
            <a:off x="2107684" y="2137260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437146-9891-FBBE-3E25-8C42C6055474}"/>
              </a:ext>
            </a:extLst>
          </p:cNvPr>
          <p:cNvCxnSpPr>
            <a:stCxn id="43" idx="3"/>
            <a:endCxn id="52" idx="1"/>
          </p:cNvCxnSpPr>
          <p:nvPr/>
        </p:nvCxnSpPr>
        <p:spPr>
          <a:xfrm flipV="1">
            <a:off x="3516407" y="2519606"/>
            <a:ext cx="1946447" cy="84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161B6ED-0207-CE00-DC7E-4752C838D375}"/>
              </a:ext>
            </a:extLst>
          </p:cNvPr>
          <p:cNvSpPr txBox="1"/>
          <p:nvPr/>
        </p:nvSpPr>
        <p:spPr>
          <a:xfrm>
            <a:off x="3885176" y="3229658"/>
            <a:ext cx="120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State changes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C65C9F-E737-D695-3EDF-6262915B08AD}"/>
              </a:ext>
            </a:extLst>
          </p:cNvPr>
          <p:cNvSpPr txBox="1"/>
          <p:nvPr/>
        </p:nvSpPr>
        <p:spPr>
          <a:xfrm>
            <a:off x="3745017" y="1835175"/>
            <a:ext cx="1768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Bindings</a:t>
            </a: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 / </a:t>
            </a:r>
            <a:r>
              <a:rPr lang="nl-NL" sz="1800" kern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Commands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CFC28D-04AE-C935-D557-BAA3FCC374A5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>
          <a:xfrm flipV="1">
            <a:off x="6871577" y="2516701"/>
            <a:ext cx="1946447" cy="290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81ACADB-FEA5-CA1F-B993-1D5CAD3B0710}"/>
              </a:ext>
            </a:extLst>
          </p:cNvPr>
          <p:cNvSpPr/>
          <p:nvPr/>
        </p:nvSpPr>
        <p:spPr>
          <a:xfrm>
            <a:off x="8818024" y="2125931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BDEE7B-EEEE-555F-AE91-28F883937096}"/>
              </a:ext>
            </a:extLst>
          </p:cNvPr>
          <p:cNvSpPr txBox="1"/>
          <p:nvPr/>
        </p:nvSpPr>
        <p:spPr>
          <a:xfrm>
            <a:off x="7449869" y="3229659"/>
            <a:ext cx="1175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Data changes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74A888-822A-5AA6-E665-C4407FBFA417}"/>
              </a:ext>
            </a:extLst>
          </p:cNvPr>
          <p:cNvSpPr txBox="1"/>
          <p:nvPr/>
        </p:nvSpPr>
        <p:spPr>
          <a:xfrm>
            <a:off x="7339562" y="1851833"/>
            <a:ext cx="11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nl-NL" sz="1800" kern="1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  <a:ea typeface="+mn-ea"/>
                <a:cs typeface="+mn-cs"/>
              </a:rPr>
              <a:t>Data updates</a:t>
            </a:r>
            <a:endParaRPr lang="en-US" sz="1800" kern="1200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79C788-AF54-52A7-4BB4-1A40F60DAC91}"/>
              </a:ext>
            </a:extLst>
          </p:cNvPr>
          <p:cNvSpPr/>
          <p:nvPr/>
        </p:nvSpPr>
        <p:spPr>
          <a:xfrm>
            <a:off x="5462854" y="2128836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Model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F99B125B-2F2B-6E8D-B5F1-D4FD3BDFF823}"/>
              </a:ext>
            </a:extLst>
          </p:cNvPr>
          <p:cNvCxnSpPr>
            <a:cxnSpLocks/>
          </p:cNvCxnSpPr>
          <p:nvPr/>
        </p:nvCxnSpPr>
        <p:spPr>
          <a:xfrm rot="5400000" flipH="1">
            <a:off x="4305905" y="1379264"/>
            <a:ext cx="46302" cy="3104820"/>
          </a:xfrm>
          <a:prstGeom prst="bentConnector4">
            <a:avLst>
              <a:gd name="adj1" fmla="val -493715"/>
              <a:gd name="adj2" fmla="val 100100"/>
            </a:avLst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1BB7EA65-9898-BF8C-0A41-19E5E80E396F}"/>
              </a:ext>
            </a:extLst>
          </p:cNvPr>
          <p:cNvCxnSpPr>
            <a:cxnSpLocks/>
          </p:cNvCxnSpPr>
          <p:nvPr/>
        </p:nvCxnSpPr>
        <p:spPr>
          <a:xfrm rot="5400000" flipH="1">
            <a:off x="8014305" y="1392210"/>
            <a:ext cx="46302" cy="3104820"/>
          </a:xfrm>
          <a:prstGeom prst="bentConnector4">
            <a:avLst>
              <a:gd name="adj1" fmla="val -493715"/>
              <a:gd name="adj2" fmla="val 100100"/>
            </a:avLst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94886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7347D-42D0-0AAF-B370-5BA14755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49" y="1090132"/>
            <a:ext cx="6768001" cy="55156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91CE7D0-303A-ED78-09E4-80BA9D22063D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7618F15-D14A-88FE-8C90-89E97CBE35E8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7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95C70D1-8577-D1D9-D002-25016ECB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7994"/>
          </a:xfrm>
        </p:spPr>
        <p:txBody>
          <a:bodyPr/>
          <a:lstStyle/>
          <a:p>
            <a:r>
              <a:rPr lang="en-US" dirty="0"/>
              <a:t>State Management: MVVM (2)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157702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9CCBCC-2C28-4D06-86CA-C26DE38E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Management: </a:t>
            </a:r>
            <a:r>
              <a:rPr lang="en-US" dirty="0" err="1"/>
              <a:t>Fluxor</a:t>
            </a:r>
            <a:endParaRPr lang="nl-N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6E20DE-2D20-42AF-BCF7-B3D7C470051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E28B4E-74AF-4D97-BF06-DB502337DA81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7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B08502-0423-EEE1-D213-991E283D3C10}"/>
              </a:ext>
            </a:extLst>
          </p:cNvPr>
          <p:cNvSpPr/>
          <p:nvPr/>
        </p:nvSpPr>
        <p:spPr>
          <a:xfrm>
            <a:off x="838200" y="3109778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39BEC8-3663-C132-5E98-24E34E1294C2}"/>
              </a:ext>
            </a:extLst>
          </p:cNvPr>
          <p:cNvCxnSpPr>
            <a:stCxn id="8" idx="3"/>
            <a:endCxn id="19" idx="1"/>
          </p:cNvCxnSpPr>
          <p:nvPr/>
        </p:nvCxnSpPr>
        <p:spPr>
          <a:xfrm flipV="1">
            <a:off x="2246923" y="3494306"/>
            <a:ext cx="713997" cy="62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A70059-88C1-2C15-6D08-5991E1E3AA34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4369643" y="3494306"/>
            <a:ext cx="696467" cy="6242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4D21DB-2D3A-AAC1-5608-4E8C96B72051}"/>
              </a:ext>
            </a:extLst>
          </p:cNvPr>
          <p:cNvSpPr/>
          <p:nvPr/>
        </p:nvSpPr>
        <p:spPr>
          <a:xfrm>
            <a:off x="5066110" y="3109778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C674CD-54B0-9BF4-0DE8-30BAEBF89C74}"/>
              </a:ext>
            </a:extLst>
          </p:cNvPr>
          <p:cNvSpPr/>
          <p:nvPr/>
        </p:nvSpPr>
        <p:spPr>
          <a:xfrm>
            <a:off x="2960920" y="3103536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C3BD3FE-488E-D69E-5632-7DA1CA6A8E5F}"/>
              </a:ext>
            </a:extLst>
          </p:cNvPr>
          <p:cNvCxnSpPr>
            <a:cxnSpLocks/>
            <a:stCxn id="22" idx="0"/>
            <a:endCxn id="25" idx="3"/>
          </p:cNvCxnSpPr>
          <p:nvPr/>
        </p:nvCxnSpPr>
        <p:spPr>
          <a:xfrm rot="16200000" flipV="1">
            <a:off x="6554853" y="1927565"/>
            <a:ext cx="1095951" cy="1255989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38D39F-AAEF-701E-311B-22DCAF384750}"/>
              </a:ext>
            </a:extLst>
          </p:cNvPr>
          <p:cNvSpPr/>
          <p:nvPr/>
        </p:nvSpPr>
        <p:spPr>
          <a:xfrm>
            <a:off x="7026460" y="3103535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6B1F7B-3F26-B352-F910-E578C9AB2E8D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6474833" y="3494305"/>
            <a:ext cx="551627" cy="624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290DBC-643E-0A0C-AAC7-5A41BF0D88EA}"/>
              </a:ext>
            </a:extLst>
          </p:cNvPr>
          <p:cNvSpPr/>
          <p:nvPr/>
        </p:nvSpPr>
        <p:spPr>
          <a:xfrm>
            <a:off x="5066110" y="1616814"/>
            <a:ext cx="1408723" cy="781539"/>
          </a:xfrm>
          <a:prstGeom prst="round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E47EB22C-7451-0A55-E1DA-A3AD33A4DDAB}"/>
              </a:ext>
            </a:extLst>
          </p:cNvPr>
          <p:cNvCxnSpPr>
            <a:cxnSpLocks/>
            <a:stCxn id="25" idx="1"/>
            <a:endCxn id="19" idx="0"/>
          </p:cNvCxnSpPr>
          <p:nvPr/>
        </p:nvCxnSpPr>
        <p:spPr>
          <a:xfrm rot="10800000" flipV="1">
            <a:off x="3665282" y="2007584"/>
            <a:ext cx="1400828" cy="1095952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8AAACD5-4CF9-C920-D60D-81DAE8E0B87C}"/>
              </a:ext>
            </a:extLst>
          </p:cNvPr>
          <p:cNvSpPr txBox="1"/>
          <p:nvPr/>
        </p:nvSpPr>
        <p:spPr>
          <a:xfrm>
            <a:off x="744700" y="4268936"/>
            <a:ext cx="8250329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https://dev.to/mr_eking/advanced-blazor-state-management-using-fluxor-part-1-696</a:t>
            </a:r>
            <a:r>
              <a:rPr lang="nl-NL" dirty="0"/>
              <a:t> =&gt; watch the </a:t>
            </a:r>
            <a:r>
              <a:rPr lang="nl-NL" b="1" dirty="0"/>
              <a:t>Carl Franklin </a:t>
            </a:r>
            <a:r>
              <a:rPr lang="nl-NL" dirty="0"/>
              <a:t>video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35D10E3-1883-DBD3-ED5E-E7D6FBCF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302" y="1527779"/>
            <a:ext cx="2562786" cy="30067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C6CB9D8-DC64-B760-672B-E8A0DA04888F}"/>
              </a:ext>
            </a:extLst>
          </p:cNvPr>
          <p:cNvSpPr txBox="1"/>
          <p:nvPr/>
        </p:nvSpPr>
        <p:spPr>
          <a:xfrm>
            <a:off x="744700" y="5252302"/>
            <a:ext cx="620077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4"/>
              </a:rPr>
              <a:t>https://github.com/mrpmorris/Fluxor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67877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DE289-EBC2-4F53-BFAA-2AC13892C86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Microsoft listens! </a:t>
            </a:r>
            <a:r>
              <a:rPr lang="en-US" dirty="0">
                <a:hlinkClick r:id="rId2"/>
              </a:rPr>
              <a:t>https://themesof.net/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23CD0-A0BC-47D8-BCEE-A679BC6AD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Interact, vote matters!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3EA1-C7B8-4962-95A4-800325C2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73" y="1520288"/>
            <a:ext cx="6854345" cy="297559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987ED88-AE41-48B6-876C-2F99EF0C25F6}"/>
              </a:ext>
            </a:extLst>
          </p:cNvPr>
          <p:cNvSpPr txBox="1">
            <a:spLocks/>
          </p:cNvSpPr>
          <p:nvPr/>
        </p:nvSpPr>
        <p:spPr>
          <a:xfrm>
            <a:off x="1237673" y="4584702"/>
            <a:ext cx="9614477" cy="1656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– Dec planning!</a:t>
            </a:r>
          </a:p>
          <a:p>
            <a:pPr hangingPunct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– Jun development</a:t>
            </a:r>
          </a:p>
          <a:p>
            <a:pPr hangingPunct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Jul-Aug cutting 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</a:t>
            </a:r>
          </a:p>
          <a:p>
            <a:pPr hangingPunct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Sep-Oct release candidates, documentation</a:t>
            </a:r>
          </a:p>
          <a:p>
            <a:pPr hangingPunct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Nov release</a:t>
            </a:r>
            <a:endParaRPr lang="nl-NL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37A37C-BE99-48A3-894C-04D17EAD7265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A3F6CAA-26E5-4F32-BA7C-C73A759E7E29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8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3221036-2590-924E-13A3-54DC058E9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673" y="4632062"/>
            <a:ext cx="1404217" cy="1404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59CED3-E97A-BFE6-5DA8-78CCBE0CB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400" y="921942"/>
            <a:ext cx="2105687" cy="3268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8E1543-4617-EB53-4588-19DA4F4EB2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8074" y="4345262"/>
            <a:ext cx="2072198" cy="238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127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47B99F-968C-467E-8761-04591A4D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but… but what about Native / Desktop?</a:t>
            </a:r>
            <a:endParaRPr lang="nl-NL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1FFC46F-B6EE-4C55-9CA2-430238660E2B}"/>
              </a:ext>
            </a:extLst>
          </p:cNvPr>
          <p:cNvSpPr txBox="1">
            <a:spLocks/>
          </p:cNvSpPr>
          <p:nvPr/>
        </p:nvSpPr>
        <p:spPr>
          <a:xfrm>
            <a:off x="2463086" y="5270144"/>
            <a:ext cx="7265827" cy="678584"/>
          </a:xfrm>
          <a:prstGeom prst="rect">
            <a:avLst/>
          </a:prstGeom>
        </p:spPr>
        <p:txBody>
          <a:bodyPr/>
          <a:lstStyle>
            <a:lvl1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766793"/>
                </a:solidFill>
                <a:uFillTx/>
                <a:latin typeface="Roboto" pitchFamily="2" charset="0"/>
                <a:ea typeface="Roboto" pitchFamily="2" charset="0"/>
                <a:cs typeface="Roboto" pitchFamily="2" charset="0"/>
                <a:sym typeface="Roboto Light"/>
              </a:defRPr>
            </a:lvl1pPr>
            <a:lvl2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indent="0" algn="ctr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0" i="0" u="none" strike="noStrike" cap="none" spc="0" baseline="0">
                <a:ln>
                  <a:noFill/>
                </a:ln>
                <a:solidFill>
                  <a:schemeClr val="accent5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hangingPunct="1"/>
            <a:r>
              <a:rPr lang="en-US" dirty="0"/>
              <a:t>“Did anyone say … native? I need one more native”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6A2CC0-6631-438B-9440-3F517708CE2D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1E0492-4FFA-442C-92AA-6D323EFB3E30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124" name="Picture 4" descr="Cookie Monster | Family Guy Wiki | FANDOM powered by Wikia">
            <a:extLst>
              <a:ext uri="{FF2B5EF4-FFF2-40B4-BE49-F238E27FC236}">
                <a16:creationId xmlns:a16="http://schemas.microsoft.com/office/drawing/2014/main" id="{8202D5A6-A3BF-91AE-4052-E30E34B2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6" y="1318847"/>
            <a:ext cx="5076825" cy="380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43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C4219-5B76-42FC-A406-110E5591B1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37674" y="3011909"/>
            <a:ext cx="5618987" cy="32482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2002 -          : WinForms</a:t>
            </a:r>
          </a:p>
          <a:p>
            <a:pPr>
              <a:lnSpc>
                <a:spcPct val="110000"/>
              </a:lnSpc>
            </a:pPr>
            <a:r>
              <a:rPr lang="en-US" dirty="0"/>
              <a:t>2006 -          : WPF</a:t>
            </a:r>
          </a:p>
          <a:p>
            <a:pPr>
              <a:lnSpc>
                <a:spcPct val="110000"/>
              </a:lnSpc>
            </a:pPr>
            <a:r>
              <a:rPr lang="en-US" dirty="0"/>
              <a:t>2007 - 2021: Silverlight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WinForms got some small updates</a:t>
            </a:r>
          </a:p>
          <a:p>
            <a:pPr>
              <a:lnSpc>
                <a:spcPct val="110000"/>
              </a:lnSpc>
            </a:pPr>
            <a:r>
              <a:rPr lang="en-US" dirty="0"/>
              <a:t>WPF is / was on life support with no assigned team members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9B920C-84E0-4A30-99E9-E0C64E08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Desktop on Windows 2022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C0535-A185-4145-B4FB-D07440AC0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523" y="2843051"/>
            <a:ext cx="3031257" cy="1170431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2D4D694-CEBD-4DC8-8E0E-50E901B3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524" y="4344667"/>
            <a:ext cx="3031257" cy="146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36BFC-7415-4DA1-82AF-DBB809CE934A}"/>
              </a:ext>
            </a:extLst>
          </p:cNvPr>
          <p:cNvSpPr/>
          <p:nvPr/>
        </p:nvSpPr>
        <p:spPr>
          <a:xfrm>
            <a:off x="1075672" y="2031979"/>
            <a:ext cx="10233290" cy="45719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A6303-603F-4872-9747-BA0FAF0DEF5E}"/>
              </a:ext>
            </a:extLst>
          </p:cNvPr>
          <p:cNvSpPr txBox="1"/>
          <p:nvPr/>
        </p:nvSpPr>
        <p:spPr>
          <a:xfrm>
            <a:off x="744700" y="2105231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2000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B5D3-8964-46FB-9234-FFEB240B1BAB}"/>
              </a:ext>
            </a:extLst>
          </p:cNvPr>
          <p:cNvSpPr txBox="1"/>
          <p:nvPr/>
        </p:nvSpPr>
        <p:spPr>
          <a:xfrm>
            <a:off x="2968461" y="2105231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2005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60F85-4CEC-453B-AB18-F9D9EB3EBFCE}"/>
              </a:ext>
            </a:extLst>
          </p:cNvPr>
          <p:cNvSpPr txBox="1"/>
          <p:nvPr/>
        </p:nvSpPr>
        <p:spPr>
          <a:xfrm>
            <a:off x="5192222" y="2153505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2010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7103C-CCB0-4C4D-8DB7-95150B1A460D}"/>
              </a:ext>
            </a:extLst>
          </p:cNvPr>
          <p:cNvSpPr txBox="1"/>
          <p:nvPr/>
        </p:nvSpPr>
        <p:spPr>
          <a:xfrm>
            <a:off x="7124524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2015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C11B6-BDB4-47CF-8B12-AE90A7FE9965}"/>
              </a:ext>
            </a:extLst>
          </p:cNvPr>
          <p:cNvSpPr txBox="1"/>
          <p:nvPr/>
        </p:nvSpPr>
        <p:spPr>
          <a:xfrm>
            <a:off x="9056826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2020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06105-CB62-46DD-95C3-7EE43ABC762C}"/>
              </a:ext>
            </a:extLst>
          </p:cNvPr>
          <p:cNvSpPr txBox="1"/>
          <p:nvPr/>
        </p:nvSpPr>
        <p:spPr>
          <a:xfrm>
            <a:off x="10989128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2025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CCF110-DA83-4557-9CF7-4E94AEE59D4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DF6E2A5-5628-4C2C-8ED1-124C612FA368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1AD67-84AF-4C45-A9FC-C2803D8A69D8}"/>
              </a:ext>
            </a:extLst>
          </p:cNvPr>
          <p:cNvSpPr/>
          <p:nvPr/>
        </p:nvSpPr>
        <p:spPr>
          <a:xfrm>
            <a:off x="2176910" y="1809627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31B07-8266-4FCE-AD27-517061084C9C}"/>
              </a:ext>
            </a:extLst>
          </p:cNvPr>
          <p:cNvSpPr txBox="1"/>
          <p:nvPr/>
        </p:nvSpPr>
        <p:spPr>
          <a:xfrm>
            <a:off x="1529741" y="1301142"/>
            <a:ext cx="147291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WinForms</a:t>
            </a:r>
            <a:endParaRPr lang="en-N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3F1F8C-74C5-42E4-AA21-3422200C8D87}"/>
              </a:ext>
            </a:extLst>
          </p:cNvPr>
          <p:cNvSpPr/>
          <p:nvPr/>
        </p:nvSpPr>
        <p:spPr>
          <a:xfrm>
            <a:off x="5540734" y="2030591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6F14C-9D36-4601-B87F-BA5E3B10674B}"/>
              </a:ext>
            </a:extLst>
          </p:cNvPr>
          <p:cNvSpPr/>
          <p:nvPr/>
        </p:nvSpPr>
        <p:spPr>
          <a:xfrm>
            <a:off x="3250619" y="2037503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E7811-BD22-4696-8680-5B8815C866F2}"/>
              </a:ext>
            </a:extLst>
          </p:cNvPr>
          <p:cNvSpPr/>
          <p:nvPr/>
        </p:nvSpPr>
        <p:spPr>
          <a:xfrm>
            <a:off x="1072577" y="2037503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DE6A-C965-4CB9-8364-E688A1328177}"/>
              </a:ext>
            </a:extLst>
          </p:cNvPr>
          <p:cNvSpPr/>
          <p:nvPr/>
        </p:nvSpPr>
        <p:spPr>
          <a:xfrm>
            <a:off x="7475260" y="2030591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BCCC9-9FBE-41A2-8E4A-FB9C2A5010FB}"/>
              </a:ext>
            </a:extLst>
          </p:cNvPr>
          <p:cNvSpPr/>
          <p:nvPr/>
        </p:nvSpPr>
        <p:spPr>
          <a:xfrm>
            <a:off x="9378235" y="2030037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6D55FF-C08B-4FEA-B71F-141060F3D5D1}"/>
              </a:ext>
            </a:extLst>
          </p:cNvPr>
          <p:cNvSpPr/>
          <p:nvPr/>
        </p:nvSpPr>
        <p:spPr>
          <a:xfrm>
            <a:off x="11277753" y="2034699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85F605-F84C-4569-A751-4B1C875D0416}"/>
              </a:ext>
            </a:extLst>
          </p:cNvPr>
          <p:cNvSpPr/>
          <p:nvPr/>
        </p:nvSpPr>
        <p:spPr>
          <a:xfrm>
            <a:off x="3859957" y="1800300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C8F2E-6216-485A-A077-722D10CF2AC8}"/>
              </a:ext>
            </a:extLst>
          </p:cNvPr>
          <p:cNvSpPr txBox="1"/>
          <p:nvPr/>
        </p:nvSpPr>
        <p:spPr>
          <a:xfrm>
            <a:off x="3461827" y="1320591"/>
            <a:ext cx="885548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WPF</a:t>
            </a:r>
            <a:endParaRPr lang="en-NL" b="1" dirty="0"/>
          </a:p>
        </p:txBody>
      </p:sp>
      <p:pic>
        <p:nvPicPr>
          <p:cNvPr id="1026" name="Picture 2" descr="Silverlight Logo">
            <a:extLst>
              <a:ext uri="{FF2B5EF4-FFF2-40B4-BE49-F238E27FC236}">
                <a16:creationId xmlns:a16="http://schemas.microsoft.com/office/drawing/2014/main" id="{89F4E8F0-D1B4-4DBF-961B-8F48E5F3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01" y="3276557"/>
            <a:ext cx="1605397" cy="177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CB5643F-96FE-433E-A1D6-A4DC6562E878}"/>
              </a:ext>
            </a:extLst>
          </p:cNvPr>
          <p:cNvSpPr/>
          <p:nvPr/>
        </p:nvSpPr>
        <p:spPr>
          <a:xfrm>
            <a:off x="4729720" y="1800299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EE4C1D-FFE9-4099-97AC-9BC7EE649C11}"/>
              </a:ext>
            </a:extLst>
          </p:cNvPr>
          <p:cNvSpPr txBox="1"/>
          <p:nvPr/>
        </p:nvSpPr>
        <p:spPr>
          <a:xfrm>
            <a:off x="4201889" y="1322031"/>
            <a:ext cx="147291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Silverlight</a:t>
            </a:r>
            <a:endParaRPr lang="en-NL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4CB4765-8212-4830-991C-515579A84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074" y="3940773"/>
            <a:ext cx="403353" cy="4038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A4C170-A0E2-417B-B93A-63CF42449D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02611" y="391412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274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C4219-5B76-42FC-A406-110E5591B1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37674" y="3011909"/>
            <a:ext cx="6283305" cy="32482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2010 – 2015   : Windows Phone (Mobile 2020)</a:t>
            </a:r>
          </a:p>
          <a:p>
            <a:pPr>
              <a:lnSpc>
                <a:spcPct val="110000"/>
              </a:lnSpc>
            </a:pPr>
            <a:r>
              <a:rPr lang="en-US" dirty="0"/>
              <a:t>2015 – ????     : UWP</a:t>
            </a:r>
          </a:p>
          <a:p>
            <a:pPr>
              <a:lnSpc>
                <a:spcPct val="110000"/>
              </a:lnSpc>
            </a:pPr>
            <a:r>
              <a:rPr lang="en-US" dirty="0"/>
              <a:t>2021   – ????   : </a:t>
            </a:r>
            <a:r>
              <a:rPr lang="en-US" dirty="0" err="1"/>
              <a:t>WinUI</a:t>
            </a:r>
            <a:r>
              <a:rPr lang="en-US" dirty="0"/>
              <a:t> 3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9B920C-84E0-4A30-99E9-E0C64E08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Desktop on Windows 2022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36BFC-7415-4DA1-82AF-DBB809CE934A}"/>
              </a:ext>
            </a:extLst>
          </p:cNvPr>
          <p:cNvSpPr/>
          <p:nvPr/>
        </p:nvSpPr>
        <p:spPr>
          <a:xfrm>
            <a:off x="1075672" y="2031979"/>
            <a:ext cx="10233290" cy="45719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A6303-603F-4872-9747-BA0FAF0DEF5E}"/>
              </a:ext>
            </a:extLst>
          </p:cNvPr>
          <p:cNvSpPr txBox="1"/>
          <p:nvPr/>
        </p:nvSpPr>
        <p:spPr>
          <a:xfrm>
            <a:off x="744700" y="2105231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2000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B5D3-8964-46FB-9234-FFEB240B1BAB}"/>
              </a:ext>
            </a:extLst>
          </p:cNvPr>
          <p:cNvSpPr txBox="1"/>
          <p:nvPr/>
        </p:nvSpPr>
        <p:spPr>
          <a:xfrm>
            <a:off x="2968461" y="2105231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2005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260F85-4CEC-453B-AB18-F9D9EB3EBFCE}"/>
              </a:ext>
            </a:extLst>
          </p:cNvPr>
          <p:cNvSpPr txBox="1"/>
          <p:nvPr/>
        </p:nvSpPr>
        <p:spPr>
          <a:xfrm>
            <a:off x="5192222" y="2153505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2010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7103C-CCB0-4C4D-8DB7-95150B1A460D}"/>
              </a:ext>
            </a:extLst>
          </p:cNvPr>
          <p:cNvSpPr txBox="1"/>
          <p:nvPr/>
        </p:nvSpPr>
        <p:spPr>
          <a:xfrm>
            <a:off x="7124524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2015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2C11B6-BDB4-47CF-8B12-AE90A7FE9965}"/>
              </a:ext>
            </a:extLst>
          </p:cNvPr>
          <p:cNvSpPr txBox="1"/>
          <p:nvPr/>
        </p:nvSpPr>
        <p:spPr>
          <a:xfrm>
            <a:off x="9056826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2020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06105-CB62-46DD-95C3-7EE43ABC762C}"/>
              </a:ext>
            </a:extLst>
          </p:cNvPr>
          <p:cNvSpPr txBox="1"/>
          <p:nvPr/>
        </p:nvSpPr>
        <p:spPr>
          <a:xfrm>
            <a:off x="10989128" y="2149899"/>
            <a:ext cx="70147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2025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CCF110-DA83-4557-9CF7-4E94AEE59D4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DF6E2A5-5628-4C2C-8ED1-124C612FA368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61AD67-84AF-4C45-A9FC-C2803D8A69D8}"/>
              </a:ext>
            </a:extLst>
          </p:cNvPr>
          <p:cNvSpPr/>
          <p:nvPr/>
        </p:nvSpPr>
        <p:spPr>
          <a:xfrm>
            <a:off x="2176910" y="1809627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431B07-8266-4FCE-AD27-517061084C9C}"/>
              </a:ext>
            </a:extLst>
          </p:cNvPr>
          <p:cNvSpPr txBox="1"/>
          <p:nvPr/>
        </p:nvSpPr>
        <p:spPr>
          <a:xfrm>
            <a:off x="1529741" y="1301142"/>
            <a:ext cx="147291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WinForms</a:t>
            </a:r>
            <a:endParaRPr lang="en-N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3F1F8C-74C5-42E4-AA21-3422200C8D87}"/>
              </a:ext>
            </a:extLst>
          </p:cNvPr>
          <p:cNvSpPr/>
          <p:nvPr/>
        </p:nvSpPr>
        <p:spPr>
          <a:xfrm>
            <a:off x="5540734" y="2030591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6F14C-9D36-4601-B87F-BA5E3B10674B}"/>
              </a:ext>
            </a:extLst>
          </p:cNvPr>
          <p:cNvSpPr/>
          <p:nvPr/>
        </p:nvSpPr>
        <p:spPr>
          <a:xfrm>
            <a:off x="3250619" y="2037503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AE7811-BD22-4696-8680-5B8815C866F2}"/>
              </a:ext>
            </a:extLst>
          </p:cNvPr>
          <p:cNvSpPr/>
          <p:nvPr/>
        </p:nvSpPr>
        <p:spPr>
          <a:xfrm>
            <a:off x="1072577" y="2037503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DE6A-C965-4CB9-8364-E688A1328177}"/>
              </a:ext>
            </a:extLst>
          </p:cNvPr>
          <p:cNvSpPr/>
          <p:nvPr/>
        </p:nvSpPr>
        <p:spPr>
          <a:xfrm>
            <a:off x="7475260" y="2030591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7BCCC9-9FBE-41A2-8E4A-FB9C2A5010FB}"/>
              </a:ext>
            </a:extLst>
          </p:cNvPr>
          <p:cNvSpPr/>
          <p:nvPr/>
        </p:nvSpPr>
        <p:spPr>
          <a:xfrm>
            <a:off x="9378235" y="2030037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6D55FF-C08B-4FEA-B71F-141060F3D5D1}"/>
              </a:ext>
            </a:extLst>
          </p:cNvPr>
          <p:cNvSpPr/>
          <p:nvPr/>
        </p:nvSpPr>
        <p:spPr>
          <a:xfrm>
            <a:off x="11277753" y="2034699"/>
            <a:ext cx="45719" cy="201313"/>
          </a:xfrm>
          <a:prstGeom prst="rect">
            <a:avLst/>
          </a:prstGeom>
          <a:solidFill>
            <a:srgbClr val="766793"/>
          </a:solidFill>
          <a:ln w="127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85F605-F84C-4569-A751-4B1C875D0416}"/>
              </a:ext>
            </a:extLst>
          </p:cNvPr>
          <p:cNvSpPr/>
          <p:nvPr/>
        </p:nvSpPr>
        <p:spPr>
          <a:xfrm>
            <a:off x="3859957" y="1800300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C8F2E-6216-485A-A077-722D10CF2AC8}"/>
              </a:ext>
            </a:extLst>
          </p:cNvPr>
          <p:cNvSpPr txBox="1"/>
          <p:nvPr/>
        </p:nvSpPr>
        <p:spPr>
          <a:xfrm>
            <a:off x="3461827" y="1320591"/>
            <a:ext cx="885548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WPF</a:t>
            </a:r>
            <a:endParaRPr lang="en-NL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5643F-96FE-433E-A1D6-A4DC6562E878}"/>
              </a:ext>
            </a:extLst>
          </p:cNvPr>
          <p:cNvSpPr/>
          <p:nvPr/>
        </p:nvSpPr>
        <p:spPr>
          <a:xfrm>
            <a:off x="4788616" y="1785697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EE4C1D-FFE9-4099-97AC-9BC7EE649C11}"/>
              </a:ext>
            </a:extLst>
          </p:cNvPr>
          <p:cNvSpPr txBox="1"/>
          <p:nvPr/>
        </p:nvSpPr>
        <p:spPr>
          <a:xfrm>
            <a:off x="4242653" y="1119480"/>
            <a:ext cx="1472914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/>
              <a:t>Silver</a:t>
            </a:r>
            <a:br>
              <a:rPr lang="en-US" b="1" dirty="0"/>
            </a:br>
            <a:r>
              <a:rPr lang="en-US" b="1" dirty="0"/>
              <a:t>light</a:t>
            </a:r>
            <a:endParaRPr lang="en-NL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055F55-86F2-4B0A-BA76-73B6DEA1B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80" y="3044894"/>
            <a:ext cx="2768046" cy="3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863B84-D554-4C3D-BE05-A8E3E9DF6527}"/>
              </a:ext>
            </a:extLst>
          </p:cNvPr>
          <p:cNvSpPr/>
          <p:nvPr/>
        </p:nvSpPr>
        <p:spPr>
          <a:xfrm>
            <a:off x="5523732" y="1785697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AF818E-85C5-49CA-98D3-8382619B31A3}"/>
              </a:ext>
            </a:extLst>
          </p:cNvPr>
          <p:cNvSpPr txBox="1"/>
          <p:nvPr/>
        </p:nvSpPr>
        <p:spPr>
          <a:xfrm>
            <a:off x="4978200" y="1105714"/>
            <a:ext cx="1472914" cy="701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b="1" dirty="0" err="1"/>
              <a:t>WindowsPhone</a:t>
            </a:r>
            <a:endParaRPr lang="en-NL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B2AAD9-0270-45E7-B278-D0977BD4A907}"/>
              </a:ext>
            </a:extLst>
          </p:cNvPr>
          <p:cNvSpPr/>
          <p:nvPr/>
        </p:nvSpPr>
        <p:spPr>
          <a:xfrm>
            <a:off x="7473032" y="1799463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1E47BC-06F8-4CEA-9A3C-EA1952E5370B}"/>
              </a:ext>
            </a:extLst>
          </p:cNvPr>
          <p:cNvSpPr txBox="1"/>
          <p:nvPr/>
        </p:nvSpPr>
        <p:spPr>
          <a:xfrm>
            <a:off x="6761662" y="1271829"/>
            <a:ext cx="147291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UWP</a:t>
            </a:r>
            <a:endParaRPr lang="en-NL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9F6F63-93B0-4169-BB1A-B890D0D6B2B2}"/>
              </a:ext>
            </a:extLst>
          </p:cNvPr>
          <p:cNvSpPr txBox="1"/>
          <p:nvPr/>
        </p:nvSpPr>
        <p:spPr>
          <a:xfrm>
            <a:off x="10587015" y="1239046"/>
            <a:ext cx="1472914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b="1" dirty="0" err="1"/>
              <a:t>WinUI</a:t>
            </a:r>
            <a:r>
              <a:rPr lang="en-US" b="1" dirty="0"/>
              <a:t> 3</a:t>
            </a:r>
            <a:endParaRPr lang="en-NL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7D5DC18-C8F0-433B-A2CE-795130FA55A3}"/>
              </a:ext>
            </a:extLst>
          </p:cNvPr>
          <p:cNvSpPr/>
          <p:nvPr/>
        </p:nvSpPr>
        <p:spPr>
          <a:xfrm>
            <a:off x="11255968" y="1809626"/>
            <a:ext cx="89288" cy="422277"/>
          </a:xfrm>
          <a:prstGeom prst="rect">
            <a:avLst/>
          </a:prstGeom>
          <a:solidFill>
            <a:srgbClr val="B3DBCC"/>
          </a:solidFill>
          <a:ln w="12700" cap="flat">
            <a:solidFill>
              <a:srgbClr val="92D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38E723B-7B6D-45F3-85BC-0767346C4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8068" y="3453346"/>
            <a:ext cx="1257124" cy="1257124"/>
          </a:xfrm>
          <a:prstGeom prst="rect">
            <a:avLst/>
          </a:prstGeom>
        </p:spPr>
      </p:pic>
      <p:pic>
        <p:nvPicPr>
          <p:cNvPr id="39" name="Picture 38" descr="Windows UI Library (WinUI) - Windows apps | Microsoft Docs">
            <a:extLst>
              <a:ext uri="{FF2B5EF4-FFF2-40B4-BE49-F238E27FC236}">
                <a16:creationId xmlns:a16="http://schemas.microsoft.com/office/drawing/2014/main" id="{7ADA5B23-7B9C-4619-9FB0-A6AAF1DE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724" y="3284824"/>
            <a:ext cx="1596876" cy="14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396D5CA-5E81-4740-B7B4-AAEF35F09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8478" y="2995349"/>
            <a:ext cx="457200" cy="4572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D26F993-78BE-4565-B0DA-D3437A9B7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1321" y="345254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8448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9B920C-84E0-4A30-99E9-E0C64E08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and cross platform</a:t>
            </a:r>
            <a:endParaRPr lang="en-NL" dirty="0"/>
          </a:p>
        </p:txBody>
      </p:sp>
      <p:pic>
        <p:nvPicPr>
          <p:cNvPr id="3074" name="Picture 2" descr="Beyond Uno Platform “Getting Started” – Navigation, Platform Specific XAML  and C#, MVVM, JavaScript interop and more">
            <a:extLst>
              <a:ext uri="{FF2B5EF4-FFF2-40B4-BE49-F238E27FC236}">
                <a16:creationId xmlns:a16="http://schemas.microsoft.com/office/drawing/2014/main" id="{FF445656-6ED0-4207-A52F-244C778C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52" y="2097420"/>
            <a:ext cx="4906219" cy="189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3CCF110-DA83-4557-9CF7-4E94AEE59D4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DF6E2A5-5628-4C2C-8ED1-124C612FA368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626AD17-22F5-49EA-B49A-0BE83DFB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13" y="2068002"/>
            <a:ext cx="1964903" cy="189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BA6D17-98A3-4EDE-9720-8BC790A4C0DA}"/>
              </a:ext>
            </a:extLst>
          </p:cNvPr>
          <p:cNvSpPr txBox="1"/>
          <p:nvPr/>
        </p:nvSpPr>
        <p:spPr>
          <a:xfrm>
            <a:off x="1339850" y="3814152"/>
            <a:ext cx="1781896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Platform Uno</a:t>
            </a:r>
            <a:endParaRPr kumimoji="0" lang="en-NL" sz="2200" b="1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D58436-4C37-4D3F-930F-23A1868D31DF}"/>
              </a:ext>
            </a:extLst>
          </p:cNvPr>
          <p:cNvSpPr txBox="1"/>
          <p:nvPr/>
        </p:nvSpPr>
        <p:spPr>
          <a:xfrm>
            <a:off x="5321269" y="3960859"/>
            <a:ext cx="1549461" cy="552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.NET MAUI</a:t>
            </a:r>
            <a:endParaRPr kumimoji="0" lang="en-NL" sz="2400" b="1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D64054-015F-40E3-A2C5-105A58CBF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076" y="2582846"/>
            <a:ext cx="2895357" cy="8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A8E853-9CF0-4324-AA09-933BCED2FA63}"/>
              </a:ext>
            </a:extLst>
          </p:cNvPr>
          <p:cNvSpPr txBox="1"/>
          <p:nvPr/>
        </p:nvSpPr>
        <p:spPr>
          <a:xfrm>
            <a:off x="8514874" y="3833130"/>
            <a:ext cx="2867130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Flutter (DART, Google)</a:t>
            </a:r>
            <a:endParaRPr kumimoji="0" lang="en-NL" sz="2200" b="1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060083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C4219-5B76-42FC-A406-110E5591B17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905125" y="2400300"/>
            <a:ext cx="6781800" cy="32670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XAML feels antiquated by Razor / modern CSS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Web eats Native</a:t>
            </a:r>
          </a:p>
          <a:p>
            <a:pPr lvl="1">
              <a:lnSpc>
                <a:spcPct val="110000"/>
              </a:lnSpc>
            </a:pPr>
            <a:r>
              <a:rPr lang="en-US" b="1" i="1" dirty="0"/>
              <a:t>Maybe not because its better but because developing native apps is a mess</a:t>
            </a:r>
          </a:p>
          <a:p>
            <a:pPr lvl="1">
              <a:lnSpc>
                <a:spcPct val="110000"/>
              </a:lnSpc>
            </a:pPr>
            <a:endParaRPr lang="en-US" b="1" i="1" dirty="0"/>
          </a:p>
          <a:p>
            <a:pPr>
              <a:lnSpc>
                <a:spcPct val="110000"/>
              </a:lnSpc>
            </a:pPr>
            <a:r>
              <a:rPr lang="en-US" b="1" i="1" dirty="0"/>
              <a:t>Hybrid FTW?</a:t>
            </a:r>
          </a:p>
          <a:p>
            <a:pPr lvl="1">
              <a:lnSpc>
                <a:spcPct val="110000"/>
              </a:lnSpc>
            </a:pPr>
            <a:endParaRPr lang="en-NL" b="1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9B920C-84E0-4A30-99E9-E0C64E08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and cross platform</a:t>
            </a:r>
            <a:endParaRPr lang="en-N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CCF110-DA83-4557-9CF7-4E94AEE59D4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DF6E2A5-5628-4C2C-8ED1-124C612FA368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9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36B22-D6EC-73D6-6FE7-22979AF63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852" y="1442413"/>
            <a:ext cx="691350" cy="6913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CA92F0-D823-DB4B-45DC-D1EC421A9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5793" y="1466143"/>
            <a:ext cx="710401" cy="71040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BA21FCC-6F01-F1CF-812C-C3F319B29170}"/>
              </a:ext>
            </a:extLst>
          </p:cNvPr>
          <p:cNvSpPr txBox="1">
            <a:spLocks/>
          </p:cNvSpPr>
          <p:nvPr/>
        </p:nvSpPr>
        <p:spPr>
          <a:xfrm>
            <a:off x="4811828" y="1576706"/>
            <a:ext cx="2535339" cy="467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85000" lnSpcReduction="10000"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FF0000"/>
                </a:solidFill>
              </a:rPr>
              <a:t>Personal</a:t>
            </a:r>
            <a:r>
              <a:rPr lang="en-US" sz="2400" b="1" dirty="0">
                <a:solidFill>
                  <a:srgbClr val="FF0000"/>
                </a:solidFill>
              </a:rPr>
              <a:t> opinion</a:t>
            </a:r>
            <a:endParaRPr lang="en-NL" sz="2400" b="1" i="1" dirty="0"/>
          </a:p>
        </p:txBody>
      </p:sp>
    </p:spTree>
    <p:extLst>
      <p:ext uri="{BB962C8B-B14F-4D97-AF65-F5344CB8AC3E}">
        <p14:creationId xmlns:p14="http://schemas.microsoft.com/office/powerpoint/2010/main" val="1795494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67594-11CA-4563-8845-9072ECEB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you do in 1000 hours?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25F31-C05D-441E-BF39-7D57EEC8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94" y="3581918"/>
            <a:ext cx="7334948" cy="1820836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FE91F559-60BD-4EC6-96A4-F795CA17E635}"/>
              </a:ext>
            </a:extLst>
          </p:cNvPr>
          <p:cNvSpPr txBox="1">
            <a:spLocks/>
          </p:cNvSpPr>
          <p:nvPr/>
        </p:nvSpPr>
        <p:spPr>
          <a:xfrm>
            <a:off x="1237673" y="1455246"/>
            <a:ext cx="7023190" cy="4059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our own component suite: </a:t>
            </a:r>
          </a:p>
          <a:p>
            <a:pPr lvl="1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grid, editors, modals, buttons,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etc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hangingPunct="1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Games for Air Traffic Control and Training &amp; Education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671F8-A8B1-FF9B-1A7E-CF1967D1EA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914" y="4620039"/>
            <a:ext cx="3197086" cy="2237961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E7EF17-81F2-430E-8760-8A741FE02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8" r="25310"/>
          <a:stretch/>
        </p:blipFill>
        <p:spPr bwMode="auto">
          <a:xfrm>
            <a:off x="8994915" y="0"/>
            <a:ext cx="3197086" cy="47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0488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BA27-C45F-4F0C-8A67-2062BA95F1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37674" y="1332298"/>
            <a:ext cx="6186582" cy="419340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Will we have .NET based native exe that is platform agnostic, small, automatic updates outside store (10-20mb)?</a:t>
            </a: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WASM Multi-Threading (.NET 7)</a:t>
            </a:r>
          </a:p>
          <a:p>
            <a:pPr>
              <a:lnSpc>
                <a:spcPct val="110000"/>
              </a:lnSpc>
            </a:pPr>
            <a:r>
              <a:rPr lang="en-US" dirty="0"/>
              <a:t>WASM AOT improvements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(.NET 7)</a:t>
            </a: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renderer for Razor for MAUI, replace XAML?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Mobile </a:t>
            </a:r>
            <a:r>
              <a:rPr lang="en-US" dirty="0" err="1"/>
              <a:t>Blazor</a:t>
            </a:r>
            <a:r>
              <a:rPr lang="en-US" dirty="0"/>
              <a:t> Bindings part deux</a:t>
            </a:r>
          </a:p>
          <a:p>
            <a:pPr lvl="1">
              <a:lnSpc>
                <a:spcPct val="110000"/>
              </a:lnSpc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Hybrid a.k.a. Electron killer</a:t>
            </a: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endParaRPr lang="en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0AD76-1DE2-4F61-94BA-A97C70A0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Open Sans" panose="020B0606030504020204" pitchFamily="34" charset="0"/>
              </a:rPr>
              <a:t>The Future</a:t>
            </a:r>
            <a:endParaRPr lang="en-NL" dirty="0">
              <a:cs typeface="Open Sans" panose="020B0606030504020204" pitchFamily="34" charset="0"/>
            </a:endParaRPr>
          </a:p>
        </p:txBody>
      </p:sp>
      <p:pic>
        <p:nvPicPr>
          <p:cNvPr id="2052" name="Picture 4" descr="Meet The Jetsons! - Young Entertainment">
            <a:extLst>
              <a:ext uri="{FF2B5EF4-FFF2-40B4-BE49-F238E27FC236}">
                <a16:creationId xmlns:a16="http://schemas.microsoft.com/office/drawing/2014/main" id="{4FE34082-5A00-44FE-9760-7B7DCDCE4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56" y="1431276"/>
            <a:ext cx="4294955" cy="27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86492D-CEAB-4E42-8E53-53C730BF90C2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1849B03-23AC-49E8-A1AA-DCC77C2E3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10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89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BA27-C45F-4F0C-8A67-2062BA95F1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28149" y="1499658"/>
            <a:ext cx="7497953" cy="419340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outside the browser –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System Interface (WASI)</a:t>
            </a: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improvements, piece by piece replace parts of runtime by native capabilities (Threading, Garbage Collection, JIT)</a:t>
            </a: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 access for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0AD76-1DE2-4F61-94BA-A97C70A0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Open Sans" panose="020B0606030504020204" pitchFamily="34" charset="0"/>
              </a:rPr>
              <a:t>The Future (2)</a:t>
            </a:r>
            <a:endParaRPr lang="en-NL" dirty="0">
              <a:cs typeface="Open Sans" panose="020B0606030504020204" pitchFamily="34" charset="0"/>
            </a:endParaRPr>
          </a:p>
        </p:txBody>
      </p:sp>
      <p:pic>
        <p:nvPicPr>
          <p:cNvPr id="4" name="Picture 2" descr="Image result for futurama 1939">
            <a:extLst>
              <a:ext uri="{FF2B5EF4-FFF2-40B4-BE49-F238E27FC236}">
                <a16:creationId xmlns:a16="http://schemas.microsoft.com/office/drawing/2014/main" id="{7CA90D97-A071-49DD-AA8B-E6C53B79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674" y="150609"/>
            <a:ext cx="1595192" cy="14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futurama 1939">
            <a:extLst>
              <a:ext uri="{FF2B5EF4-FFF2-40B4-BE49-F238E27FC236}">
                <a16:creationId xmlns:a16="http://schemas.microsoft.com/office/drawing/2014/main" id="{66A5E819-2815-4F09-AF0F-5E9FEFDEA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04" y="1738382"/>
            <a:ext cx="2566333" cy="371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F86492D-CEAB-4E42-8E53-53C730BF90C2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1849B03-23AC-49E8-A1AA-DCC77C2E3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10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6238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82BA27-C45F-4F0C-8A67-2062BA95F13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67810" y="2370532"/>
            <a:ext cx="2961216" cy="291584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already here:</a:t>
            </a:r>
          </a:p>
          <a:p>
            <a:pPr marL="499109" lvl="1" indent="0">
              <a:lnSpc>
                <a:spcPct val="110000"/>
              </a:lnSpc>
              <a:buNone/>
            </a:pP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SkiaSharp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20AD76-1DE2-4F61-94BA-A97C70A0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Open Sans" panose="020B0606030504020204" pitchFamily="34" charset="0"/>
              </a:rPr>
              <a:t>The Future</a:t>
            </a:r>
            <a:endParaRPr lang="en-NL" dirty="0"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86492D-CEAB-4E42-8E53-53C730BF90C2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1849B03-23AC-49E8-A1AA-DCC77C2E337F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10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098" name="Picture 2" descr="A cool drawing">
            <a:extLst>
              <a:ext uri="{FF2B5EF4-FFF2-40B4-BE49-F238E27FC236}">
                <a16:creationId xmlns:a16="http://schemas.microsoft.com/office/drawing/2014/main" id="{6117BD23-6EA2-4781-BDDF-D33009F512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44" y="1322831"/>
            <a:ext cx="6874631" cy="452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8988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B41EF8-F761-3B57-4155-AD77C551E74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PodCast</a:t>
            </a:r>
            <a:r>
              <a:rPr lang="en-US" dirty="0"/>
              <a:t> sample: </a:t>
            </a:r>
            <a:r>
              <a:rPr lang="en-US" dirty="0">
                <a:hlinkClick r:id="rId3"/>
              </a:rPr>
              <a:t>https://github.com/microsoft/dotnet-podcasts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AA3032-5AB7-6216-3244-41558D30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Some more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C843D-20AB-82AF-9E8E-E7B50568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382" y="1833557"/>
            <a:ext cx="3222748" cy="4011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0230DA1-B69B-7E75-E4E2-B1126E3C81EC}"/>
              </a:ext>
            </a:extLst>
          </p:cNvPr>
          <p:cNvSpPr txBox="1">
            <a:spLocks/>
          </p:cNvSpPr>
          <p:nvPr/>
        </p:nvSpPr>
        <p:spPr>
          <a:xfrm>
            <a:off x="2106985" y="5912118"/>
            <a:ext cx="2121568" cy="322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Chris </a:t>
            </a:r>
            <a:r>
              <a:rPr lang="en-US" dirty="0" err="1"/>
              <a:t>Sainty</a:t>
            </a:r>
            <a:endParaRPr lang="en-US" dirty="0"/>
          </a:p>
          <a:p>
            <a:pPr marL="0" indent="0" hangingPunct="1">
              <a:buNone/>
            </a:pP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0525C-3358-FD25-1E95-9EB2B5438D03}"/>
              </a:ext>
            </a:extLst>
          </p:cNvPr>
          <p:cNvSpPr txBox="1"/>
          <p:nvPr/>
        </p:nvSpPr>
        <p:spPr>
          <a:xfrm>
            <a:off x="5035183" y="3998733"/>
            <a:ext cx="7199745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https://github.com/AdrienTorris/awesome-blazor</a:t>
            </a:r>
            <a:r>
              <a:rPr lang="nl-NL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78FB4-77C2-AA8F-D33E-6BE059FD0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005" y="3234214"/>
            <a:ext cx="5495932" cy="619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64C08-C1F3-F4AB-5C72-E35A58DFEDFA}"/>
              </a:ext>
            </a:extLst>
          </p:cNvPr>
          <p:cNvSpPr txBox="1"/>
          <p:nvPr/>
        </p:nvSpPr>
        <p:spPr>
          <a:xfrm>
            <a:off x="4957835" y="5282146"/>
            <a:ext cx="3960722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7"/>
              </a:rPr>
              <a:t>https://blazor-university.com/</a:t>
            </a:r>
            <a:r>
              <a:rPr lang="nl-NL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301A9-1EDA-2135-659D-0897E7EA5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28" y="4739643"/>
            <a:ext cx="1414194" cy="1370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F6513-340E-DC0D-6437-1CF756968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5183" y="1833557"/>
            <a:ext cx="1667196" cy="672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308C9C-DD60-1B70-A663-8A334061EE20}"/>
              </a:ext>
            </a:extLst>
          </p:cNvPr>
          <p:cNvSpPr txBox="1"/>
          <p:nvPr/>
        </p:nvSpPr>
        <p:spPr>
          <a:xfrm>
            <a:off x="6729436" y="1989913"/>
            <a:ext cx="6197600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10"/>
              </a:rPr>
              <a:t>https://www.reddit.com/r/Blazor/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39552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0AE6AE-CFB3-D156-31F0-6AF9EABF6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Boarding Pass sample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1B10A-AA29-4CAA-09CC-49BDCE930CC3}"/>
              </a:ext>
            </a:extLst>
          </p:cNvPr>
          <p:cNvSpPr txBox="1"/>
          <p:nvPr/>
        </p:nvSpPr>
        <p:spPr>
          <a:xfrm>
            <a:off x="3431303" y="5796915"/>
            <a:ext cx="7597610" cy="3416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sz="1800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https://askxammy.com/replicating-boarding-pass-ui-in-xamarin-forms/</a:t>
            </a:r>
            <a:r>
              <a:rPr lang="nl-NL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70EEAA-ACF1-79FF-1C1D-5DB662CB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82" y="802140"/>
            <a:ext cx="2626404" cy="499477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C65D9F9-4C67-7749-E127-E882DC8AE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610" y="1264075"/>
            <a:ext cx="3363362" cy="336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9a0d51964fba6d99a5675c867fde17ae">
            <a:extLst>
              <a:ext uri="{FF2B5EF4-FFF2-40B4-BE49-F238E27FC236}">
                <a16:creationId xmlns:a16="http://schemas.microsoft.com/office/drawing/2014/main" id="{2C99ACAB-AC61-8F9E-B3A4-DA2036DBC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9" t="8195" r="35312" b="7500"/>
          <a:stretch/>
        </p:blipFill>
        <p:spPr bwMode="auto">
          <a:xfrm>
            <a:off x="408591" y="342584"/>
            <a:ext cx="269557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63311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4D8F9-4EB1-BEAE-AED5-FD2D47B1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Break it down</a:t>
            </a:r>
          </a:p>
        </p:txBody>
      </p:sp>
      <p:pic>
        <p:nvPicPr>
          <p:cNvPr id="4" name="Picture 2" descr="9a0d51964fba6d99a5675c867fde17ae">
            <a:extLst>
              <a:ext uri="{FF2B5EF4-FFF2-40B4-BE49-F238E27FC236}">
                <a16:creationId xmlns:a16="http://schemas.microsoft.com/office/drawing/2014/main" id="{518FEB0C-AAAB-472E-E14E-89A57156D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9" t="8195" r="35312" b="7500"/>
          <a:stretch/>
        </p:blipFill>
        <p:spPr bwMode="auto">
          <a:xfrm>
            <a:off x="5020138" y="1235709"/>
            <a:ext cx="2151724" cy="461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23E6E-04C4-B699-F13A-C36054C2A6A1}"/>
              </a:ext>
            </a:extLst>
          </p:cNvPr>
          <p:cNvSpPr txBox="1"/>
          <p:nvPr/>
        </p:nvSpPr>
        <p:spPr>
          <a:xfrm>
            <a:off x="3686332" y="1939525"/>
            <a:ext cx="752768" cy="792010"/>
          </a:xfrm>
          <a:prstGeom prst="rect">
            <a:avLst/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Header</a:t>
            </a:r>
          </a:p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1600" dirty="0">
                <a:latin typeface="Roboto" panose="02000000000000000000" pitchFamily="2" charset="0"/>
                <a:ea typeface="Roboto" panose="02000000000000000000" pitchFamily="2" charset="0"/>
              </a:rPr>
              <a:t>“Flight”</a:t>
            </a:r>
            <a:endParaRPr kumimoji="0" lang="nl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Open Sans Light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165FEE4-5325-1D25-B47A-486102585740}"/>
              </a:ext>
            </a:extLst>
          </p:cNvPr>
          <p:cNvSpPr/>
          <p:nvPr/>
        </p:nvSpPr>
        <p:spPr>
          <a:xfrm flipH="1">
            <a:off x="4470720" y="1836420"/>
            <a:ext cx="486177" cy="998220"/>
          </a:xfrm>
          <a:prstGeom prst="rightBrace">
            <a:avLst>
              <a:gd name="adj1" fmla="val 0"/>
              <a:gd name="adj2" fmla="val 53053"/>
            </a:avLst>
          </a:prstGeom>
          <a:noFill/>
          <a:ln w="28575" cap="flat">
            <a:solidFill>
              <a:srgbClr val="76679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BB939B5-08E9-30D7-FE8C-F2CF6D4BDDD2}"/>
              </a:ext>
            </a:extLst>
          </p:cNvPr>
          <p:cNvSpPr/>
          <p:nvPr/>
        </p:nvSpPr>
        <p:spPr>
          <a:xfrm flipH="1">
            <a:off x="4479206" y="2964180"/>
            <a:ext cx="486177" cy="2697480"/>
          </a:xfrm>
          <a:prstGeom prst="rightBrace">
            <a:avLst>
              <a:gd name="adj1" fmla="val 0"/>
              <a:gd name="adj2" fmla="val 53053"/>
            </a:avLst>
          </a:prstGeom>
          <a:noFill/>
          <a:ln w="28575" cap="flat">
            <a:solidFill>
              <a:srgbClr val="76679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A2B58-1E21-5D8A-EBD1-5E114F13CD70}"/>
              </a:ext>
            </a:extLst>
          </p:cNvPr>
          <p:cNvSpPr txBox="1"/>
          <p:nvPr/>
        </p:nvSpPr>
        <p:spPr>
          <a:xfrm>
            <a:off x="3431092" y="4044151"/>
            <a:ext cx="1200006" cy="792010"/>
          </a:xfrm>
          <a:prstGeom prst="rect">
            <a:avLst/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Body</a:t>
            </a:r>
          </a:p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nl-NL" sz="1600" dirty="0">
                <a:latin typeface="Roboto" panose="02000000000000000000" pitchFamily="2" charset="0"/>
                <a:ea typeface="Roboto" panose="02000000000000000000" pitchFamily="2" charset="0"/>
              </a:rPr>
              <a:t>“Passenger”</a:t>
            </a:r>
            <a:endParaRPr kumimoji="0" lang="nl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Roboto" panose="02000000000000000000" pitchFamily="2" charset="0"/>
              <a:ea typeface="Roboto" panose="02000000000000000000" pitchFamily="2" charset="0"/>
              <a:sym typeface="Open Sans Ligh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2774B2-9CFA-040A-D879-63A06F75C968}"/>
              </a:ext>
            </a:extLst>
          </p:cNvPr>
          <p:cNvSpPr/>
          <p:nvPr/>
        </p:nvSpPr>
        <p:spPr>
          <a:xfrm>
            <a:off x="6310806" y="2091690"/>
            <a:ext cx="701040" cy="47625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6699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0519D1-7995-ACBA-D57E-6D69007A5DAC}"/>
              </a:ext>
            </a:extLst>
          </p:cNvPr>
          <p:cNvSpPr/>
          <p:nvPr/>
        </p:nvSpPr>
        <p:spPr>
          <a:xfrm>
            <a:off x="5823126" y="2091690"/>
            <a:ext cx="434340" cy="47625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D1BFB9-D93B-546D-0EAD-D1B609EE3DF9}"/>
              </a:ext>
            </a:extLst>
          </p:cNvPr>
          <p:cNvSpPr/>
          <p:nvPr/>
        </p:nvSpPr>
        <p:spPr>
          <a:xfrm>
            <a:off x="5238291" y="3122929"/>
            <a:ext cx="1169670" cy="35941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030C0F5-043D-0577-BB85-8BAE14E08847}"/>
              </a:ext>
            </a:extLst>
          </p:cNvPr>
          <p:cNvSpPr/>
          <p:nvPr/>
        </p:nvSpPr>
        <p:spPr>
          <a:xfrm>
            <a:off x="7390015" y="3122929"/>
            <a:ext cx="327661" cy="35941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9F27A9-2425-9D01-F951-410C5878278B}"/>
              </a:ext>
            </a:extLst>
          </p:cNvPr>
          <p:cNvSpPr txBox="1"/>
          <p:nvPr/>
        </p:nvSpPr>
        <p:spPr>
          <a:xfrm>
            <a:off x="7827186" y="3040169"/>
            <a:ext cx="990013" cy="442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LabelText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090023-8A5A-0322-0914-6FD9391612A7}"/>
              </a:ext>
            </a:extLst>
          </p:cNvPr>
          <p:cNvSpPr/>
          <p:nvPr/>
        </p:nvSpPr>
        <p:spPr>
          <a:xfrm>
            <a:off x="5277718" y="3699988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4DDB9CB-1630-3C3C-323B-FDF613983E1F}"/>
              </a:ext>
            </a:extLst>
          </p:cNvPr>
          <p:cNvSpPr/>
          <p:nvPr/>
        </p:nvSpPr>
        <p:spPr>
          <a:xfrm>
            <a:off x="5276391" y="4024633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1E8654-011F-C3AC-FEC5-7C6EC6731C41}"/>
              </a:ext>
            </a:extLst>
          </p:cNvPr>
          <p:cNvSpPr/>
          <p:nvPr/>
        </p:nvSpPr>
        <p:spPr>
          <a:xfrm>
            <a:off x="5274674" y="4349277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975D58-7A7D-8CAC-AF5C-055D80D6A08C}"/>
              </a:ext>
            </a:extLst>
          </p:cNvPr>
          <p:cNvSpPr/>
          <p:nvPr/>
        </p:nvSpPr>
        <p:spPr>
          <a:xfrm>
            <a:off x="5274674" y="4673922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69A491A-AA25-4D47-B2CA-BD0D7E258B1B}"/>
              </a:ext>
            </a:extLst>
          </p:cNvPr>
          <p:cNvSpPr/>
          <p:nvPr/>
        </p:nvSpPr>
        <p:spPr>
          <a:xfrm>
            <a:off x="6257466" y="3699988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F739FF-2C03-BE82-439B-52D5C3153D73}"/>
              </a:ext>
            </a:extLst>
          </p:cNvPr>
          <p:cNvSpPr/>
          <p:nvPr/>
        </p:nvSpPr>
        <p:spPr>
          <a:xfrm>
            <a:off x="6256139" y="4024633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F2C8654-1839-74B8-4412-E52330505C57}"/>
              </a:ext>
            </a:extLst>
          </p:cNvPr>
          <p:cNvSpPr/>
          <p:nvPr/>
        </p:nvSpPr>
        <p:spPr>
          <a:xfrm>
            <a:off x="6254422" y="4349277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676AF2-5184-D4AE-811A-845550889E36}"/>
              </a:ext>
            </a:extLst>
          </p:cNvPr>
          <p:cNvSpPr/>
          <p:nvPr/>
        </p:nvSpPr>
        <p:spPr>
          <a:xfrm>
            <a:off x="6254422" y="4673922"/>
            <a:ext cx="510539" cy="288287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C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0969B8-D4B6-BBF4-06DB-043D6132C43E}"/>
              </a:ext>
            </a:extLst>
          </p:cNvPr>
          <p:cNvSpPr/>
          <p:nvPr/>
        </p:nvSpPr>
        <p:spPr>
          <a:xfrm>
            <a:off x="5274675" y="5179858"/>
            <a:ext cx="1660018" cy="440845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37A150-C6FB-A7F1-E6C0-7D1CA4A13BD4}"/>
              </a:ext>
            </a:extLst>
          </p:cNvPr>
          <p:cNvSpPr/>
          <p:nvPr/>
        </p:nvSpPr>
        <p:spPr>
          <a:xfrm>
            <a:off x="7390015" y="3628865"/>
            <a:ext cx="330491" cy="35941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00B0F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BBCA3E-3B82-F2EE-2847-CB884271801A}"/>
              </a:ext>
            </a:extLst>
          </p:cNvPr>
          <p:cNvSpPr txBox="1"/>
          <p:nvPr/>
        </p:nvSpPr>
        <p:spPr>
          <a:xfrm>
            <a:off x="7827183" y="3582463"/>
            <a:ext cx="990013" cy="442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Barcode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3EA0ACE-C8B8-C462-A3CB-88A10294A55C}"/>
              </a:ext>
            </a:extLst>
          </p:cNvPr>
          <p:cNvSpPr/>
          <p:nvPr/>
        </p:nvSpPr>
        <p:spPr>
          <a:xfrm>
            <a:off x="7399314" y="2228532"/>
            <a:ext cx="327661" cy="35941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C8007C-8678-BDD5-0297-06DA7E16BB89}"/>
              </a:ext>
            </a:extLst>
          </p:cNvPr>
          <p:cNvSpPr txBox="1"/>
          <p:nvPr/>
        </p:nvSpPr>
        <p:spPr>
          <a:xfrm>
            <a:off x="7827185" y="2110870"/>
            <a:ext cx="1503046" cy="442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FlightDuration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F5C49C-5710-F1D0-A531-2FE11A710E4F}"/>
              </a:ext>
            </a:extLst>
          </p:cNvPr>
          <p:cNvSpPr/>
          <p:nvPr/>
        </p:nvSpPr>
        <p:spPr>
          <a:xfrm>
            <a:off x="5933207" y="2195390"/>
            <a:ext cx="231267" cy="176612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D0CB21F-DD27-FD4E-CFE5-62D2ABBC8FD0}"/>
              </a:ext>
            </a:extLst>
          </p:cNvPr>
          <p:cNvSpPr/>
          <p:nvPr/>
        </p:nvSpPr>
        <p:spPr>
          <a:xfrm>
            <a:off x="6700211" y="3217500"/>
            <a:ext cx="234481" cy="207851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EEDF6B3-25CC-CD96-F8EB-82AA8DE06ECD}"/>
              </a:ext>
            </a:extLst>
          </p:cNvPr>
          <p:cNvSpPr/>
          <p:nvPr/>
        </p:nvSpPr>
        <p:spPr>
          <a:xfrm>
            <a:off x="7399313" y="2697490"/>
            <a:ext cx="327661" cy="31589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CDB60-B6A5-2E33-FC3F-C8C04A658E12}"/>
              </a:ext>
            </a:extLst>
          </p:cNvPr>
          <p:cNvSpPr txBox="1"/>
          <p:nvPr/>
        </p:nvSpPr>
        <p:spPr>
          <a:xfrm>
            <a:off x="7827184" y="2593667"/>
            <a:ext cx="990013" cy="442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Icon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E7B327F-7F8B-C656-63FF-274E7386AEC9}"/>
              </a:ext>
            </a:extLst>
          </p:cNvPr>
          <p:cNvSpPr/>
          <p:nvPr/>
        </p:nvSpPr>
        <p:spPr>
          <a:xfrm>
            <a:off x="7390015" y="1776655"/>
            <a:ext cx="336959" cy="35941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6699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119B6FA-E1B4-2B50-B722-A1C0B0A7F9AC}"/>
              </a:ext>
            </a:extLst>
          </p:cNvPr>
          <p:cNvSpPr/>
          <p:nvPr/>
        </p:nvSpPr>
        <p:spPr>
          <a:xfrm>
            <a:off x="5167802" y="2088166"/>
            <a:ext cx="601168" cy="476250"/>
          </a:xfrm>
          <a:prstGeom prst="roundRect">
            <a:avLst>
              <a:gd name="adj" fmla="val 8975"/>
            </a:avLst>
          </a:prstGeom>
          <a:noFill/>
          <a:ln w="19050" cap="flat">
            <a:solidFill>
              <a:srgbClr val="FF6699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36C5EE-607C-7451-6ACF-4C2B0BD942AC}"/>
              </a:ext>
            </a:extLst>
          </p:cNvPr>
          <p:cNvSpPr txBox="1"/>
          <p:nvPr/>
        </p:nvSpPr>
        <p:spPr>
          <a:xfrm>
            <a:off x="7827182" y="1682142"/>
            <a:ext cx="1950723" cy="4421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SourceDestination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9A93E927-2068-26A0-FED0-4E93101E04E4}"/>
              </a:ext>
            </a:extLst>
          </p:cNvPr>
          <p:cNvSpPr/>
          <p:nvPr/>
        </p:nvSpPr>
        <p:spPr>
          <a:xfrm flipH="1">
            <a:off x="2913294" y="1845208"/>
            <a:ext cx="486177" cy="3816452"/>
          </a:xfrm>
          <a:prstGeom prst="rightBrace">
            <a:avLst>
              <a:gd name="adj1" fmla="val 0"/>
              <a:gd name="adj2" fmla="val 53053"/>
            </a:avLst>
          </a:prstGeom>
          <a:noFill/>
          <a:ln w="28575" cap="flat">
            <a:solidFill>
              <a:srgbClr val="76679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076C3C-23CE-B37D-25A1-C0100720A72F}"/>
              </a:ext>
            </a:extLst>
          </p:cNvPr>
          <p:cNvSpPr txBox="1"/>
          <p:nvPr/>
        </p:nvSpPr>
        <p:spPr>
          <a:xfrm>
            <a:off x="813104" y="3582463"/>
            <a:ext cx="2264467" cy="442170"/>
          </a:xfrm>
          <a:prstGeom prst="rect">
            <a:avLst/>
          </a:prstGeom>
          <a:noFill/>
          <a:ln w="1905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NL" sz="16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sym typeface="Open Sans Light"/>
              </a:rPr>
              <a:t>BoardingPassView</a:t>
            </a:r>
          </a:p>
        </p:txBody>
      </p:sp>
    </p:spTree>
    <p:extLst>
      <p:ext uri="{BB962C8B-B14F-4D97-AF65-F5344CB8AC3E}">
        <p14:creationId xmlns:p14="http://schemas.microsoft.com/office/powerpoint/2010/main" val="387648059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74511-30D6-44C4-8389-426844CE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Boarding Pass app</a:t>
            </a:r>
            <a:endParaRPr lang="nl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9933A7-EAFC-439D-B3F3-1ACF2BC0240F}"/>
              </a:ext>
            </a:extLst>
          </p:cNvPr>
          <p:cNvSpPr/>
          <p:nvPr/>
        </p:nvSpPr>
        <p:spPr>
          <a:xfrm>
            <a:off x="2521280" y="1750304"/>
            <a:ext cx="2955126" cy="4119723"/>
          </a:xfrm>
          <a:prstGeom prst="roundRect">
            <a:avLst>
              <a:gd name="adj" fmla="val 6424"/>
            </a:avLst>
          </a:prstGeom>
          <a:solidFill>
            <a:schemeClr val="bg1">
              <a:lumMod val="40000"/>
              <a:lumOff val="60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82A7C29-3D42-4F43-8716-5EC999F7B7A5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5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922EF-1CDE-43D9-A4D7-719A1170CED8}"/>
              </a:ext>
            </a:extLst>
          </p:cNvPr>
          <p:cNvSpPr txBox="1"/>
          <p:nvPr/>
        </p:nvSpPr>
        <p:spPr>
          <a:xfrm>
            <a:off x="3458952" y="1227484"/>
            <a:ext cx="1079781" cy="469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Frontend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4025965-3A35-4835-9056-BA410C263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51" y="2794104"/>
            <a:ext cx="833275" cy="833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AC845-3D09-40CF-8BAF-0320D00FCC7F}"/>
              </a:ext>
            </a:extLst>
          </p:cNvPr>
          <p:cNvSpPr txBox="1"/>
          <p:nvPr/>
        </p:nvSpPr>
        <p:spPr>
          <a:xfrm>
            <a:off x="247343" y="3627379"/>
            <a:ext cx="595674" cy="469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User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6F6E7C-B2D8-4B66-AD74-B1FF74F9E86D}"/>
              </a:ext>
            </a:extLst>
          </p:cNvPr>
          <p:cNvSpPr/>
          <p:nvPr/>
        </p:nvSpPr>
        <p:spPr>
          <a:xfrm>
            <a:off x="9053322" y="1508157"/>
            <a:ext cx="1591059" cy="749139"/>
          </a:xfrm>
          <a:prstGeom prst="roundRect">
            <a:avLst/>
          </a:prstGeom>
          <a:solidFill>
            <a:srgbClr val="B1DD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ASP Core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766793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F30A1E-8F44-4AEF-8728-056EA2AC1C19}"/>
              </a:ext>
            </a:extLst>
          </p:cNvPr>
          <p:cNvSpPr/>
          <p:nvPr/>
        </p:nvSpPr>
        <p:spPr>
          <a:xfrm>
            <a:off x="9053322" y="2372545"/>
            <a:ext cx="1591059" cy="953450"/>
          </a:xfrm>
          <a:prstGeom prst="roundRect">
            <a:avLst/>
          </a:prstGeom>
          <a:solidFill>
            <a:srgbClr val="DAE8FC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 err="1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  <a:r>
              <a:rPr lang="en-US" sz="1200" dirty="0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kumimoji="0" lang="en-NL" sz="2000" b="0" i="0" u="none" strike="noStrike" cap="none" spc="0" normalizeH="0" baseline="0" dirty="0">
              <a:ln>
                <a:noFill/>
              </a:ln>
              <a:solidFill>
                <a:srgbClr val="766793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06F54E-71C4-42AD-A25D-FFF1C52E07A1}"/>
              </a:ext>
            </a:extLst>
          </p:cNvPr>
          <p:cNvSpPr/>
          <p:nvPr/>
        </p:nvSpPr>
        <p:spPr>
          <a:xfrm>
            <a:off x="9053321" y="4305632"/>
            <a:ext cx="1591059" cy="749139"/>
          </a:xfrm>
          <a:prstGeom prst="roundRect">
            <a:avLst/>
          </a:prstGeom>
          <a:solidFill>
            <a:srgbClr val="D5E8D4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 lib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.NET6 Browser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74BC378-4968-48AD-856C-1E195D73345F}"/>
              </a:ext>
            </a:extLst>
          </p:cNvPr>
          <p:cNvSpPr/>
          <p:nvPr/>
        </p:nvSpPr>
        <p:spPr>
          <a:xfrm>
            <a:off x="9053322" y="3441244"/>
            <a:ext cx="1591059" cy="749139"/>
          </a:xfrm>
          <a:prstGeom prst="roundRect">
            <a:avLst/>
          </a:prstGeom>
          <a:solidFill>
            <a:srgbClr val="E1D5E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 Class Lib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1200" dirty="0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NET6 Browser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4B9495A-24EC-419E-9451-E7913FF1AF39}"/>
              </a:ext>
            </a:extLst>
          </p:cNvPr>
          <p:cNvSpPr/>
          <p:nvPr/>
        </p:nvSpPr>
        <p:spPr>
          <a:xfrm>
            <a:off x="2953815" y="2251375"/>
            <a:ext cx="1591059" cy="544828"/>
          </a:xfrm>
          <a:prstGeom prst="roundRect">
            <a:avLst/>
          </a:prstGeom>
          <a:solidFill>
            <a:srgbClr val="B3DBCC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PlatformApp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F9FD18-2333-4497-A01F-40576DF3B198}"/>
              </a:ext>
            </a:extLst>
          </p:cNvPr>
          <p:cNvCxnSpPr>
            <a:cxnSpLocks/>
          </p:cNvCxnSpPr>
          <p:nvPr/>
        </p:nvCxnSpPr>
        <p:spPr>
          <a:xfrm>
            <a:off x="2261818" y="4872043"/>
            <a:ext cx="67132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4E7F92E-67E9-4964-9E31-4192F57FBE3B}"/>
              </a:ext>
            </a:extLst>
          </p:cNvPr>
          <p:cNvSpPr/>
          <p:nvPr/>
        </p:nvSpPr>
        <p:spPr>
          <a:xfrm>
            <a:off x="2963043" y="3425502"/>
            <a:ext cx="1591059" cy="544828"/>
          </a:xfrm>
          <a:prstGeom prst="roundRect">
            <a:avLst/>
          </a:prstGeom>
          <a:solidFill>
            <a:srgbClr val="E1D5E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Components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D77AF3-F7E1-442A-8E14-17EEEB0C70E0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>
            <a:off x="3749345" y="2796203"/>
            <a:ext cx="9228" cy="62929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58C1682-40A7-47EB-B4E4-249008F80515}"/>
              </a:ext>
            </a:extLst>
          </p:cNvPr>
          <p:cNvSpPr/>
          <p:nvPr/>
        </p:nvSpPr>
        <p:spPr>
          <a:xfrm>
            <a:off x="6033169" y="1748120"/>
            <a:ext cx="2825081" cy="4178448"/>
          </a:xfrm>
          <a:prstGeom prst="roundRect">
            <a:avLst>
              <a:gd name="adj" fmla="val 6424"/>
            </a:avLst>
          </a:prstGeom>
          <a:solidFill>
            <a:schemeClr val="bg1">
              <a:lumMod val="40000"/>
              <a:lumOff val="60000"/>
            </a:schemeClr>
          </a:solidFill>
          <a:ln w="12700" cap="flat">
            <a:solidFill>
              <a:schemeClr val="bg1">
                <a:lumMod val="75000"/>
              </a:schemeClr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9F0DB2-96B6-4165-AF3B-425C2392FD12}"/>
              </a:ext>
            </a:extLst>
          </p:cNvPr>
          <p:cNvSpPr txBox="1"/>
          <p:nvPr/>
        </p:nvSpPr>
        <p:spPr>
          <a:xfrm>
            <a:off x="6938680" y="1227484"/>
            <a:ext cx="1014058" cy="469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Backend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A7DFB9B-0182-4F81-9FC2-07668526ADE5}"/>
              </a:ext>
            </a:extLst>
          </p:cNvPr>
          <p:cNvSpPr/>
          <p:nvPr/>
        </p:nvSpPr>
        <p:spPr>
          <a:xfrm>
            <a:off x="6775106" y="3429000"/>
            <a:ext cx="1790700" cy="544828"/>
          </a:xfrm>
          <a:prstGeom prst="roundRect">
            <a:avLst/>
          </a:prstGeom>
          <a:solidFill>
            <a:srgbClr val="B1DDF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7D14F5-F144-4CFE-8CA6-C66851821C88}"/>
              </a:ext>
            </a:extLst>
          </p:cNvPr>
          <p:cNvCxnSpPr>
            <a:cxnSpLocks/>
            <a:stCxn id="41" idx="3"/>
            <a:endCxn id="32" idx="1"/>
          </p:cNvCxnSpPr>
          <p:nvPr/>
        </p:nvCxnSpPr>
        <p:spPr>
          <a:xfrm flipV="1">
            <a:off x="6493769" y="3701414"/>
            <a:ext cx="281337" cy="224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9329CF-F2DE-4C97-BC38-95B1222C2AC9}"/>
              </a:ext>
            </a:extLst>
          </p:cNvPr>
          <p:cNvSpPr/>
          <p:nvPr/>
        </p:nvSpPr>
        <p:spPr>
          <a:xfrm>
            <a:off x="9053321" y="5177335"/>
            <a:ext cx="1591059" cy="749139"/>
          </a:xfrm>
          <a:prstGeom prst="roundRect">
            <a:avLst/>
          </a:prstGeom>
          <a:solidFill>
            <a:srgbClr val="B3DBCC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MAUI App</a:t>
            </a:r>
            <a:b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100" dirty="0">
                <a:solidFill>
                  <a:srgbClr val="76679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.NET6-android/..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203E3B-536A-4423-A33B-4BDD701EE54A}"/>
              </a:ext>
            </a:extLst>
          </p:cNvPr>
          <p:cNvCxnSpPr>
            <a:cxnSpLocks/>
            <a:stCxn id="22" idx="3"/>
            <a:endCxn id="41" idx="1"/>
          </p:cNvCxnSpPr>
          <p:nvPr/>
        </p:nvCxnSpPr>
        <p:spPr>
          <a:xfrm>
            <a:off x="4554102" y="3697916"/>
            <a:ext cx="348608" cy="574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A9E704-96C3-3C89-9DB0-1AE57C04A5D3}"/>
              </a:ext>
            </a:extLst>
          </p:cNvPr>
          <p:cNvSpPr/>
          <p:nvPr/>
        </p:nvSpPr>
        <p:spPr>
          <a:xfrm>
            <a:off x="2953814" y="4599629"/>
            <a:ext cx="1591059" cy="544828"/>
          </a:xfrm>
          <a:prstGeom prst="roundRect">
            <a:avLst/>
          </a:prstGeom>
          <a:solidFill>
            <a:srgbClr val="DAE8FC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WasmApp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0A96F2-A94B-AB78-8B99-61D8462C8884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3749344" y="3970330"/>
            <a:ext cx="9229" cy="62929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0DEDB6B5-8432-CEEA-0D97-B67D18064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4597" y="2199438"/>
            <a:ext cx="648702" cy="64870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B17DA08-D23C-E38A-8A8D-9AE5762B00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0904" y="4617108"/>
            <a:ext cx="571500" cy="5715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DD74B75-5576-251E-C06D-ED15F3DF68EA}"/>
              </a:ext>
            </a:extLst>
          </p:cNvPr>
          <p:cNvCxnSpPr>
            <a:cxnSpLocks/>
          </p:cNvCxnSpPr>
          <p:nvPr/>
        </p:nvCxnSpPr>
        <p:spPr>
          <a:xfrm>
            <a:off x="2261818" y="2534650"/>
            <a:ext cx="69199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BA86997-AE75-FF12-7D6E-10F98F4DB7B4}"/>
              </a:ext>
            </a:extLst>
          </p:cNvPr>
          <p:cNvCxnSpPr>
            <a:cxnSpLocks/>
            <a:stCxn id="10" idx="3"/>
            <a:endCxn id="25" idx="1"/>
          </p:cNvCxnSpPr>
          <p:nvPr/>
        </p:nvCxnSpPr>
        <p:spPr>
          <a:xfrm flipV="1">
            <a:off x="982826" y="2523789"/>
            <a:ext cx="741771" cy="68695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5D4A0F-B6CD-2E46-5CEC-72DA784525F0}"/>
              </a:ext>
            </a:extLst>
          </p:cNvPr>
          <p:cNvCxnSpPr>
            <a:cxnSpLocks/>
          </p:cNvCxnSpPr>
          <p:nvPr/>
        </p:nvCxnSpPr>
        <p:spPr>
          <a:xfrm>
            <a:off x="956717" y="3481057"/>
            <a:ext cx="607972" cy="128182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771C13A-B20A-437F-AAC7-0B96B5DD42E6}"/>
              </a:ext>
            </a:extLst>
          </p:cNvPr>
          <p:cNvSpPr/>
          <p:nvPr/>
        </p:nvSpPr>
        <p:spPr>
          <a:xfrm>
            <a:off x="4902710" y="3431247"/>
            <a:ext cx="1591059" cy="544828"/>
          </a:xfrm>
          <a:prstGeom prst="roundRect">
            <a:avLst/>
          </a:prstGeom>
          <a:solidFill>
            <a:srgbClr val="D5E8D4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33199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9A98E1-14A0-4637-BB9A-459C33171CF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Demo and Code walkthrough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Code: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https://github.com/rogihee/boardingpassui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nl-N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C9B63D-6A80-40B0-AB1B-AD22ABEF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6537736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B19653-CF9A-830D-DE84-148AAFC0F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9670" y="469669"/>
            <a:ext cx="3757353" cy="2818015"/>
          </a:xfrm>
          <a:prstGeom prst="rect">
            <a:avLst/>
          </a:prstGeom>
        </p:spPr>
      </p:pic>
      <p:pic>
        <p:nvPicPr>
          <p:cNvPr id="12" name="Picture 11" descr="A picture containing outdoor, building, sky, street&#10;&#10;Description automatically generated">
            <a:extLst>
              <a:ext uri="{FF2B5EF4-FFF2-40B4-BE49-F238E27FC236}">
                <a16:creationId xmlns:a16="http://schemas.microsoft.com/office/drawing/2014/main" id="{38F096A3-AA82-19DC-0B0F-472A4ACE0A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10809" b="8181"/>
          <a:stretch/>
        </p:blipFill>
        <p:spPr>
          <a:xfrm>
            <a:off x="0" y="3170764"/>
            <a:ext cx="5501986" cy="368644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78F6FF-9FBF-A7AE-4156-96FE31F5E6C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FE669-A0FA-574D-9892-434DD9E6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2946A-F506-67AE-1AF3-C19BF55466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9" t="7417"/>
          <a:stretch/>
        </p:blipFill>
        <p:spPr>
          <a:xfrm rot="5400000">
            <a:off x="8008432" y="672674"/>
            <a:ext cx="4846304" cy="3500957"/>
          </a:xfrm>
          <a:prstGeom prst="rect">
            <a:avLst/>
          </a:prstGeom>
        </p:spPr>
      </p:pic>
      <p:pic>
        <p:nvPicPr>
          <p:cNvPr id="10" name="Picture 9" descr="A picture containing building, roof&#10;&#10;Description automatically generated">
            <a:extLst>
              <a:ext uri="{FF2B5EF4-FFF2-40B4-BE49-F238E27FC236}">
                <a16:creationId xmlns:a16="http://schemas.microsoft.com/office/drawing/2014/main" id="{44EDDB9F-B21D-026F-346B-495A14A2EF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7" b="-1"/>
          <a:stretch/>
        </p:blipFill>
        <p:spPr>
          <a:xfrm rot="5400000">
            <a:off x="3657643" y="4250274"/>
            <a:ext cx="3170764" cy="2043102"/>
          </a:xfrm>
          <a:prstGeom prst="rect">
            <a:avLst/>
          </a:prstGeom>
        </p:spPr>
      </p:pic>
      <p:pic>
        <p:nvPicPr>
          <p:cNvPr id="14" name="Picture 13" descr="A picture containing sky, tree, outdoor, tower&#10;&#10;Description automatically generated">
            <a:extLst>
              <a:ext uri="{FF2B5EF4-FFF2-40B4-BE49-F238E27FC236}">
                <a16:creationId xmlns:a16="http://schemas.microsoft.com/office/drawing/2014/main" id="{CC10E9E8-A559-BCB2-8100-950B6912609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1" r="20115" b="6885"/>
          <a:stretch/>
        </p:blipFill>
        <p:spPr>
          <a:xfrm rot="5400000">
            <a:off x="9382234" y="4055463"/>
            <a:ext cx="3241459" cy="2378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6414CD-2B67-D484-F276-CD0A4CC6743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6" b="-1"/>
          <a:stretch/>
        </p:blipFill>
        <p:spPr>
          <a:xfrm rot="5400000">
            <a:off x="5375236" y="4071747"/>
            <a:ext cx="3529407" cy="20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EE8B75-E6CC-FF2D-3E11-F446EED8951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-2611" r="3" b="18569"/>
          <a:stretch/>
        </p:blipFill>
        <p:spPr>
          <a:xfrm rot="5400000">
            <a:off x="7403046" y="4209870"/>
            <a:ext cx="3257504" cy="205321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4432C14-BE7A-ED64-F615-8D48661C0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334" y="-1845"/>
            <a:ext cx="6040902" cy="40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99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5A70A3-D88E-432F-9312-2F31C9205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hosting models 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073F59-0E5C-40FB-ABB4-FA1CC9B98E14}"/>
              </a:ext>
            </a:extLst>
          </p:cNvPr>
          <p:cNvSpPr/>
          <p:nvPr/>
        </p:nvSpPr>
        <p:spPr>
          <a:xfrm>
            <a:off x="2473569" y="1818524"/>
            <a:ext cx="1891324" cy="1566384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Host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(index.html / ASP)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20000"/>
                  <a:lumOff val="80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D2F96D-2811-4D4A-AC4C-9B4EF7A31766}"/>
              </a:ext>
            </a:extLst>
          </p:cNvPr>
          <p:cNvSpPr/>
          <p:nvPr/>
        </p:nvSpPr>
        <p:spPr>
          <a:xfrm>
            <a:off x="2539830" y="4746201"/>
            <a:ext cx="1891324" cy="646983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Browser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346B6D-DAE5-4983-BFC2-C8A40D85FACE}"/>
              </a:ext>
            </a:extLst>
          </p:cNvPr>
          <p:cNvCxnSpPr/>
          <p:nvPr/>
        </p:nvCxnSpPr>
        <p:spPr>
          <a:xfrm flipV="1">
            <a:off x="1433057" y="4018176"/>
            <a:ext cx="9391250" cy="2871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lg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FF2564-620C-426F-A5CC-01E02299D3C1}"/>
              </a:ext>
            </a:extLst>
          </p:cNvPr>
          <p:cNvSpPr txBox="1"/>
          <p:nvPr/>
        </p:nvSpPr>
        <p:spPr>
          <a:xfrm>
            <a:off x="735401" y="2331584"/>
            <a:ext cx="937114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Server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00F9E-0380-4402-888F-C2E13953741A}"/>
              </a:ext>
            </a:extLst>
          </p:cNvPr>
          <p:cNvSpPr txBox="1"/>
          <p:nvPr/>
        </p:nvSpPr>
        <p:spPr>
          <a:xfrm>
            <a:off x="738743" y="4743708"/>
            <a:ext cx="845742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Client</a:t>
            </a: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37103-B38A-4778-824A-D2F092EEB765}"/>
              </a:ext>
            </a:extLst>
          </p:cNvPr>
          <p:cNvSpPr txBox="1"/>
          <p:nvPr/>
        </p:nvSpPr>
        <p:spPr>
          <a:xfrm>
            <a:off x="2379953" y="1157874"/>
            <a:ext cx="2051201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 err="1">
                <a:ln>
                  <a:noFill/>
                </a:ln>
                <a:solidFill>
                  <a:srgbClr val="766793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WebAssembly</a:t>
            </a:r>
            <a:endParaRPr kumimoji="0" lang="en-NL" sz="2200" b="1" i="0" u="none" strike="noStrike" cap="none" spc="0" normalizeH="0" baseline="0" dirty="0">
              <a:ln>
                <a:noFill/>
              </a:ln>
              <a:solidFill>
                <a:srgbClr val="766793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9C964-CEAF-4E9C-8276-B2068AAE0317}"/>
              </a:ext>
            </a:extLst>
          </p:cNvPr>
          <p:cNvSpPr txBox="1"/>
          <p:nvPr/>
        </p:nvSpPr>
        <p:spPr>
          <a:xfrm>
            <a:off x="7206955" y="1170262"/>
            <a:ext cx="998028" cy="5252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spc="0" normalizeH="0" baseline="0" dirty="0">
                <a:ln>
                  <a:noFill/>
                </a:ln>
                <a:solidFill>
                  <a:srgbClr val="766793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Server</a:t>
            </a:r>
            <a:endParaRPr kumimoji="0" lang="en-NL" sz="2200" b="1" i="0" u="none" strike="noStrike" cap="none" spc="0" normalizeH="0" baseline="0" dirty="0">
              <a:ln>
                <a:noFill/>
              </a:ln>
              <a:solidFill>
                <a:srgbClr val="766793"/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A86DC7-7543-481A-B59C-4B01AABFD758}"/>
              </a:ext>
            </a:extLst>
          </p:cNvPr>
          <p:cNvSpPr/>
          <p:nvPr/>
        </p:nvSpPr>
        <p:spPr>
          <a:xfrm>
            <a:off x="6760307" y="2083442"/>
            <a:ext cx="1891324" cy="1021554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ASP.NET Core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F526C5-AE78-4CDE-BD08-DE8687CEF29C}"/>
              </a:ext>
            </a:extLst>
          </p:cNvPr>
          <p:cNvCxnSpPr>
            <a:cxnSpLocks/>
          </p:cNvCxnSpPr>
          <p:nvPr/>
        </p:nvCxnSpPr>
        <p:spPr>
          <a:xfrm>
            <a:off x="2993292" y="3384907"/>
            <a:ext cx="0" cy="1361294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A272D7-72D3-4B5C-BA59-E2032962DC9A}"/>
              </a:ext>
            </a:extLst>
          </p:cNvPr>
          <p:cNvSpPr txBox="1"/>
          <p:nvPr/>
        </p:nvSpPr>
        <p:spPr>
          <a:xfrm>
            <a:off x="1617553" y="3483656"/>
            <a:ext cx="1344277" cy="959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dotnet.wasm</a:t>
            </a:r>
            <a:b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</a:b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et al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7CFBBE-A388-4EA9-8198-AFA0DB19B424}"/>
              </a:ext>
            </a:extLst>
          </p:cNvPr>
          <p:cNvCxnSpPr>
            <a:cxnSpLocks/>
          </p:cNvCxnSpPr>
          <p:nvPr/>
        </p:nvCxnSpPr>
        <p:spPr>
          <a:xfrm>
            <a:off x="3794369" y="3383335"/>
            <a:ext cx="0" cy="1362866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7851A6D-3EFD-4F26-A4A4-142153B9F9EF}"/>
              </a:ext>
            </a:extLst>
          </p:cNvPr>
          <p:cNvSpPr txBox="1"/>
          <p:nvPr/>
        </p:nvSpPr>
        <p:spPr>
          <a:xfrm>
            <a:off x="3848538" y="3592346"/>
            <a:ext cx="868184" cy="792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API calls</a:t>
            </a:r>
          </a:p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etc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089995C-3E26-42AE-B9EB-E5639D62BF6B}"/>
              </a:ext>
            </a:extLst>
          </p:cNvPr>
          <p:cNvCxnSpPr>
            <a:cxnSpLocks/>
          </p:cNvCxnSpPr>
          <p:nvPr/>
        </p:nvCxnSpPr>
        <p:spPr>
          <a:xfrm>
            <a:off x="7248769" y="3107936"/>
            <a:ext cx="0" cy="1676995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5CE006-520C-402D-B889-E26D94824E5A}"/>
              </a:ext>
            </a:extLst>
          </p:cNvPr>
          <p:cNvSpPr txBox="1"/>
          <p:nvPr/>
        </p:nvSpPr>
        <p:spPr>
          <a:xfrm>
            <a:off x="6421215" y="3485666"/>
            <a:ext cx="786432" cy="9592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SignalR</a:t>
            </a:r>
            <a:b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</a:b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diff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FAD030-CEA6-41E9-B750-7476C1AA2720}"/>
              </a:ext>
            </a:extLst>
          </p:cNvPr>
          <p:cNvCxnSpPr>
            <a:cxnSpLocks/>
          </p:cNvCxnSpPr>
          <p:nvPr/>
        </p:nvCxnSpPr>
        <p:spPr>
          <a:xfrm flipV="1">
            <a:off x="8123872" y="3104996"/>
            <a:ext cx="0" cy="1693650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C4FA16-49BA-4EE5-91AA-0110C9139C3E}"/>
              </a:ext>
            </a:extLst>
          </p:cNvPr>
          <p:cNvSpPr txBox="1"/>
          <p:nvPr/>
        </p:nvSpPr>
        <p:spPr>
          <a:xfrm>
            <a:off x="8148415" y="3567268"/>
            <a:ext cx="1126268" cy="7920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User</a:t>
            </a:r>
          </a:p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interaction</a:t>
            </a:r>
            <a:endParaRPr kumimoji="0" lang="en-NL" sz="1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 Light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7CBD29-4080-443E-9A18-4A46CC386F7A}"/>
              </a:ext>
            </a:extLst>
          </p:cNvPr>
          <p:cNvSpPr/>
          <p:nvPr/>
        </p:nvSpPr>
        <p:spPr>
          <a:xfrm>
            <a:off x="6760307" y="4784931"/>
            <a:ext cx="1891324" cy="646983"/>
          </a:xfrm>
          <a:prstGeom prst="roundRect">
            <a:avLst/>
          </a:prstGeom>
          <a:solidFill>
            <a:srgbClr val="766793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20000"/>
                    <a:lumOff val="80000"/>
                  </a:schemeClr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29140877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7B47D0-4C45-45C4-B97D-AB248160579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hosting option</a:t>
            </a:r>
            <a:endParaRPr lang="en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~700kb runtime</a:t>
            </a: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Typical app 3-5mb</a:t>
            </a:r>
          </a:p>
          <a:p>
            <a:pPr lvl="1"/>
            <a:r>
              <a:rPr lang="en-US" dirty="0"/>
              <a:t>Interpreted “slow”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AOT ~2x size, 10x speed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CA4C55-A0FE-47D4-A419-3448BAB6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r>
              <a:rPr lang="en-US" dirty="0"/>
              <a:t> vs Server</a:t>
            </a:r>
            <a:endParaRPr lang="en-NL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AC752EF5-A298-467B-94EC-B38070E63735}"/>
              </a:ext>
            </a:extLst>
          </p:cNvPr>
          <p:cNvSpPr txBox="1">
            <a:spLocks/>
          </p:cNvSpPr>
          <p:nvPr/>
        </p:nvSpPr>
        <p:spPr>
          <a:xfrm>
            <a:off x="6920523" y="1178822"/>
            <a:ext cx="3931627" cy="4193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</a:p>
          <a:p>
            <a:pPr lvl="1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startup</a:t>
            </a:r>
          </a:p>
          <a:p>
            <a:pPr lvl="1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Scaling hard </a:t>
            </a:r>
          </a:p>
          <a:p>
            <a:pPr lvl="2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Sticky sessions</a:t>
            </a:r>
          </a:p>
          <a:p>
            <a:pPr lvl="2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Chatty connection</a:t>
            </a:r>
          </a:p>
          <a:p>
            <a:pPr lvl="1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BFF API needed</a:t>
            </a:r>
          </a:p>
          <a:p>
            <a:pPr lvl="1"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dev loop</a:t>
            </a:r>
            <a:endParaRPr lang="en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74AF618-277A-4FA5-A942-33B3FB3FA986}"/>
              </a:ext>
            </a:extLst>
          </p:cNvPr>
          <p:cNvSpPr txBox="1">
            <a:spLocks/>
          </p:cNvSpPr>
          <p:nvPr/>
        </p:nvSpPr>
        <p:spPr>
          <a:xfrm>
            <a:off x="1237673" y="5064368"/>
            <a:ext cx="8930142" cy="450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2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hangingPunct="1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Maybe not public facing website, but internal facing websites yes!</a:t>
            </a:r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753E27-69D8-4D0D-DB64-A878ADD4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44" y="4197854"/>
            <a:ext cx="4609656" cy="6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626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34C2FF-19F6-4D24-A6E4-6BCE17E98CAD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Will Microsoft Silverlight </a:t>
            </a:r>
            <a:r>
              <a:rPr lang="en-US" dirty="0" err="1"/>
              <a:t>Blazor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EA9F9-9994-463A-8ABA-C572DA19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en-NL" dirty="0"/>
          </a:p>
        </p:txBody>
      </p:sp>
      <p:pic>
        <p:nvPicPr>
          <p:cNvPr id="6146" name="Picture 2" descr="Conception UX/UI Design - BEWIZYU">
            <a:extLst>
              <a:ext uri="{FF2B5EF4-FFF2-40B4-BE49-F238E27FC236}">
                <a16:creationId xmlns:a16="http://schemas.microsoft.com/office/drawing/2014/main" id="{F6A1367D-BF99-4300-9E06-A1B1D89C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93" y="1682717"/>
            <a:ext cx="3264877" cy="168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635662C-43B2-4A4C-8800-026F1C8A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92" y="1896244"/>
            <a:ext cx="5761106" cy="384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C236914-442F-454F-8CA5-1839FC490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893" y="3322563"/>
            <a:ext cx="3264878" cy="89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obe-acrobat-pdf-logo-icon | Estrutechos">
            <a:extLst>
              <a:ext uri="{FF2B5EF4-FFF2-40B4-BE49-F238E27FC236}">
                <a16:creationId xmlns:a16="http://schemas.microsoft.com/office/drawing/2014/main" id="{1FF63401-573D-398B-CA85-11BBC3E08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167" y="4329966"/>
            <a:ext cx="1376243" cy="13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3632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9F7D1-C877-103D-7302-B53D66B93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630" y="1367109"/>
            <a:ext cx="2524637" cy="439391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65E9CBA-F0A4-5742-71C7-54D2B7D5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33" y="2226303"/>
            <a:ext cx="4171837" cy="35347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26F2B-283B-44F5-15E6-85C71F4B5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533" y="1367109"/>
            <a:ext cx="1624092" cy="735438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2906180F-065D-B47E-D670-F68C408C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WebAssembly</a:t>
            </a:r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01476B-2157-13A0-343B-4090146653CB}"/>
              </a:ext>
            </a:extLst>
          </p:cNvPr>
          <p:cNvSpPr txBox="1"/>
          <p:nvPr/>
        </p:nvSpPr>
        <p:spPr>
          <a:xfrm>
            <a:off x="7405494" y="1536312"/>
            <a:ext cx="3653029" cy="3970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nl-NL" dirty="0">
                <a:hlinkClick r:id="rId6"/>
              </a:rPr>
              <a:t>https://bunit.dev/</a:t>
            </a:r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00584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836582-8AE5-4CC9-81FE-D24E5A4F940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nl-NL" dirty="0"/>
              <a:t>One Language </a:t>
            </a:r>
            <a:r>
              <a:rPr lang="nl-NL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(mostly)</a:t>
            </a:r>
          </a:p>
          <a:p>
            <a:r>
              <a:rPr lang="nl-NL" dirty="0"/>
              <a:t>One Tool</a:t>
            </a:r>
          </a:p>
          <a:p>
            <a:r>
              <a:rPr lang="nl-NL" dirty="0"/>
              <a:t>One Framework</a:t>
            </a:r>
          </a:p>
          <a:p>
            <a:r>
              <a:rPr lang="nl-NL" dirty="0"/>
              <a:t>One Debugger</a:t>
            </a:r>
          </a:p>
          <a:p>
            <a:r>
              <a:rPr lang="nl-NL" dirty="0"/>
              <a:t>One Ecosystem </a:t>
            </a:r>
            <a:r>
              <a:rPr lang="nl-NL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(mostly)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C3413-ED66-4440-8FB9-60D45043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Tool One Language One Framework</a:t>
            </a:r>
            <a:endParaRPr lang="nl-NL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BF72CCD-C11C-41FA-87C2-4F56CECF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73" y="3357799"/>
            <a:ext cx="5521691" cy="22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AC9AA3-3F76-46AE-B3AE-212043CD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4" y="3346126"/>
            <a:ext cx="3204265" cy="351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C7D084-B5C5-43DA-B989-569E8112A46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05FB944-BCF4-45AD-97AB-1DA01CE5CB70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4C8F503-7FBA-4E61-9C54-ABFBC8F05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3076" y="4970021"/>
            <a:ext cx="2283333" cy="228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01FD0-9DE8-98D0-E3DE-D00A442B3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6125" y="1041533"/>
            <a:ext cx="3204265" cy="217255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270460-FA15-76E8-FC2D-ED824C184CD5}"/>
              </a:ext>
            </a:extLst>
          </p:cNvPr>
          <p:cNvSpPr/>
          <p:nvPr/>
        </p:nvSpPr>
        <p:spPr>
          <a:xfrm>
            <a:off x="7096125" y="2650836"/>
            <a:ext cx="1179657" cy="563248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16275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F5CE9-C719-4606-80DB-CA55C8D3183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I’m so old I did rounded borders with separate images in a button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(or HTML in e-mails in 2021)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88EDD7-F808-4CD5-AE03-6F6A0FFF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is fine</a:t>
            </a:r>
            <a:endParaRPr lang="en-NL" dirty="0"/>
          </a:p>
        </p:txBody>
      </p:sp>
      <p:pic>
        <p:nvPicPr>
          <p:cNvPr id="1026" name="Picture 2" descr="This Is Fine Meme |  css | image tagged in memes,this is fine | made w/ Imgflip meme maker">
            <a:extLst>
              <a:ext uri="{FF2B5EF4-FFF2-40B4-BE49-F238E27FC236}">
                <a16:creationId xmlns:a16="http://schemas.microsoft.com/office/drawing/2014/main" id="{F6088DF9-7842-45A8-B76C-B66C64A89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6" y="2178146"/>
            <a:ext cx="6361590" cy="30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D31792D-995F-45CF-9017-D8D257F4E8C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795" y="2189063"/>
            <a:ext cx="4095262" cy="30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A5C856-46F4-49B9-8EBA-EBB38824135B}"/>
              </a:ext>
            </a:extLst>
          </p:cNvPr>
          <p:cNvSpPr/>
          <p:nvPr/>
        </p:nvSpPr>
        <p:spPr>
          <a:xfrm>
            <a:off x="205318" y="108114"/>
            <a:ext cx="1134532" cy="1134532"/>
          </a:xfrm>
          <a:prstGeom prst="ellipse">
            <a:avLst/>
          </a:prstGeom>
          <a:solidFill>
            <a:srgbClr val="766793"/>
          </a:solidFill>
          <a:ln w="762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2200" b="0" i="0" u="none" strike="noStrike" cap="none" spc="0" normalizeH="0" baseline="0" dirty="0">
              <a:ln>
                <a:noFill/>
              </a:ln>
              <a:solidFill>
                <a:srgbClr val="595959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320E1DF-8B05-4885-A21D-5C7C14B2EEBB}"/>
              </a:ext>
            </a:extLst>
          </p:cNvPr>
          <p:cNvSpPr txBox="1">
            <a:spLocks/>
          </p:cNvSpPr>
          <p:nvPr/>
        </p:nvSpPr>
        <p:spPr>
          <a:xfrm>
            <a:off x="149551" y="108113"/>
            <a:ext cx="1190299" cy="11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209550" marR="0" indent="-2095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1pPr>
            <a:lvl2pPr marL="708659" marR="0" indent="-25145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2pPr>
            <a:lvl3pPr marL="1193800" marR="0" indent="-279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3pPr>
            <a:lvl4pPr marL="16859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4pPr>
            <a:lvl5pPr marL="2143125" marR="0" indent="-31432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 panose="020B0604020202020204" pitchFamily="34" charset="0"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595959"/>
                </a:solidFill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 Light"/>
              </a:defRPr>
            </a:lvl5pPr>
            <a:lvl6pPr marL="24892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6pPr>
            <a:lvl7pPr marL="29464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7pPr>
            <a:lvl8pPr marL="34036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8pPr>
            <a:lvl9pPr marL="3860800" marR="0" indent="-203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626262"/>
                </a:solidFill>
                <a:uFillTx/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</a:t>
            </a:r>
            <a:endParaRPr lang="en-NL" sz="6000" b="1" dirty="0">
              <a:solidFill>
                <a:schemeClr val="bg1">
                  <a:lumMod val="20000"/>
                  <a:lumOff val="80000"/>
                </a:schemeClr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22235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Kantoorthema">
  <a:themeElements>
    <a:clrScheme name="Kantoorthema">
      <a:dk1>
        <a:srgbClr val="595959"/>
      </a:dk1>
      <a:lt1>
        <a:srgbClr val="BFBFBF"/>
      </a:lt1>
      <a:dk2>
        <a:srgbClr val="A7A7A7"/>
      </a:dk2>
      <a:lt2>
        <a:srgbClr val="535353"/>
      </a:lt2>
      <a:accent1>
        <a:srgbClr val="160438"/>
      </a:accent1>
      <a:accent2>
        <a:srgbClr val="2F0876"/>
      </a:accent2>
      <a:accent3>
        <a:srgbClr val="49267C"/>
      </a:accent3>
      <a:accent4>
        <a:srgbClr val="503CA6"/>
      </a:accent4>
      <a:accent5>
        <a:srgbClr val="4F4F63"/>
      </a:accent5>
      <a:accent6>
        <a:srgbClr val="6959C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9595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9595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them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60438"/>
      </a:accent1>
      <a:accent2>
        <a:srgbClr val="2F0876"/>
      </a:accent2>
      <a:accent3>
        <a:srgbClr val="49267C"/>
      </a:accent3>
      <a:accent4>
        <a:srgbClr val="503CA6"/>
      </a:accent4>
      <a:accent5>
        <a:srgbClr val="4F4F63"/>
      </a:accent5>
      <a:accent6>
        <a:srgbClr val="6959C7"/>
      </a:accent6>
      <a:hlink>
        <a:srgbClr val="0000FF"/>
      </a:hlink>
      <a:folHlink>
        <a:srgbClr val="FF00FF"/>
      </a:folHlink>
    </a:clrScheme>
    <a:fontScheme name="Kantoorthem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9595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90000"/>
          </a:lnSpc>
          <a:spcBef>
            <a:spcPts val="100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95959"/>
            </a:solidFill>
            <a:effectLst/>
            <a:uFillTx/>
            <a:latin typeface="Open Sans Light"/>
            <a:ea typeface="Open Sans Light"/>
            <a:cs typeface="Open Sans Light"/>
            <a:sym typeface="Open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12790</TotalTime>
  <Words>1192</Words>
  <Application>Microsoft Office PowerPoint</Application>
  <PresentationFormat>Widescreen</PresentationFormat>
  <Paragraphs>289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Courier New</vt:lpstr>
      <vt:lpstr>Open Sans</vt:lpstr>
      <vt:lpstr>Open Sans Light</vt:lpstr>
      <vt:lpstr>Roboto</vt:lpstr>
      <vt:lpstr>Roboto Light</vt:lpstr>
      <vt:lpstr>Roboto Medium</vt:lpstr>
      <vt:lpstr>Kantoorthema</vt:lpstr>
      <vt:lpstr> 10 lessons after 1000 hours with Blazor</vt:lpstr>
      <vt:lpstr>Rogier van der Hee</vt:lpstr>
      <vt:lpstr>What did you do in 1000 hours?</vt:lpstr>
      <vt:lpstr>Blazor hosting models </vt:lpstr>
      <vt:lpstr>WebAssembly vs Server</vt:lpstr>
      <vt:lpstr>WebAssembly</vt:lpstr>
      <vt:lpstr>WebAssembly</vt:lpstr>
      <vt:lpstr>One Tool One Language One Framework</vt:lpstr>
      <vt:lpstr>CSS is fine</vt:lpstr>
      <vt:lpstr>CSS is fine (2)</vt:lpstr>
      <vt:lpstr>XAML vs CSS</vt:lpstr>
      <vt:lpstr>Anything you can do in JavaScript You can do in Blazor</vt:lpstr>
      <vt:lpstr>Anything you can do in JavaScript You can do in Blazor</vt:lpstr>
      <vt:lpstr>Anything you can do in JavaScript You can do in Blazor</vt:lpstr>
      <vt:lpstr>Anything you can do in JavaScript You can do in Blazor</vt:lpstr>
      <vt:lpstr>Tooling</vt:lpstr>
      <vt:lpstr>Know thy component lifecycle</vt:lpstr>
      <vt:lpstr>Know thy component lifecycle (2)</vt:lpstr>
      <vt:lpstr>Composition over Inheritance, always</vt:lpstr>
      <vt:lpstr>State Management</vt:lpstr>
      <vt:lpstr>State Management: MVVM</vt:lpstr>
      <vt:lpstr>State Management: MVVM (2)</vt:lpstr>
      <vt:lpstr>State Management: Fluxor</vt:lpstr>
      <vt:lpstr>Interact, vote matters!</vt:lpstr>
      <vt:lpstr>Wait, but… but what about Native / Desktop?</vt:lpstr>
      <vt:lpstr>State of Desktop on Windows 2022</vt:lpstr>
      <vt:lpstr>State of Desktop on Windows 2022</vt:lpstr>
      <vt:lpstr>Alternatives and cross platform</vt:lpstr>
      <vt:lpstr>Alternatives and cross platform</vt:lpstr>
      <vt:lpstr>The Future</vt:lpstr>
      <vt:lpstr>The Future (2)</vt:lpstr>
      <vt:lpstr>The Future</vt:lpstr>
      <vt:lpstr>Some more resources</vt:lpstr>
      <vt:lpstr>Boarding Pass sample</vt:lpstr>
      <vt:lpstr>Break it down</vt:lpstr>
      <vt:lpstr>Architecture Boarding Pass app</vt:lpstr>
      <vt:lpstr>Intermezzo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Rogier van der Hee</cp:lastModifiedBy>
  <cp:revision>419</cp:revision>
  <dcterms:modified xsi:type="dcterms:W3CDTF">2022-05-12T12:39:03Z</dcterms:modified>
</cp:coreProperties>
</file>